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303" r:id="rId2"/>
  </p:sldMasterIdLst>
  <p:notesMasterIdLst>
    <p:notesMasterId r:id="rId28"/>
  </p:notesMasterIdLst>
  <p:sldIdLst>
    <p:sldId id="259" r:id="rId3"/>
    <p:sldId id="572" r:id="rId4"/>
    <p:sldId id="573" r:id="rId5"/>
    <p:sldId id="580" r:id="rId6"/>
    <p:sldId id="582" r:id="rId7"/>
    <p:sldId id="581" r:id="rId8"/>
    <p:sldId id="574" r:id="rId9"/>
    <p:sldId id="584" r:id="rId10"/>
    <p:sldId id="585" r:id="rId11"/>
    <p:sldId id="586" r:id="rId12"/>
    <p:sldId id="578" r:id="rId13"/>
    <p:sldId id="579" r:id="rId14"/>
    <p:sldId id="575" r:id="rId15"/>
    <p:sldId id="587" r:id="rId16"/>
    <p:sldId id="588" r:id="rId17"/>
    <p:sldId id="589" r:id="rId18"/>
    <p:sldId id="576" r:id="rId19"/>
    <p:sldId id="583" r:id="rId20"/>
    <p:sldId id="577" r:id="rId21"/>
    <p:sldId id="590" r:id="rId22"/>
    <p:sldId id="591" r:id="rId23"/>
    <p:sldId id="592" r:id="rId24"/>
    <p:sldId id="593" r:id="rId25"/>
    <p:sldId id="594" r:id="rId26"/>
    <p:sldId id="510" r:id="rId27"/>
  </p:sldIdLst>
  <p:sldSz cx="12192000" cy="6858000"/>
  <p:notesSz cx="6858000" cy="9144000"/>
  <p:embeddedFontLst>
    <p:embeddedFont>
      <p:font typeface="微软雅黑" pitchFamily="34" charset="-122"/>
      <p:regular r:id="rId29"/>
      <p:bold r:id="rId30"/>
    </p:embeddedFont>
    <p:embeddedFont>
      <p:font typeface="楷体" pitchFamily="49" charset="-122"/>
      <p:regular r:id="rId31"/>
    </p:embeddedFont>
    <p:embeddedFont>
      <p:font typeface="Calibri" pitchFamily="34" charset="0"/>
      <p:bold r:id="rId32"/>
      <p:italic r:id="rId33"/>
      <p:boldItalic r:id="rId34"/>
    </p:embeddedFont>
    <p:embeddedFont>
      <p:font typeface="Calibri Light" pitchFamily="34" charset="0"/>
      <p:regular r:id="rId35"/>
      <p:italic r:id="rId3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楷体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80"/>
    <a:srgbClr val="0099FF"/>
    <a:srgbClr val="0000FF"/>
    <a:srgbClr val="FF0000"/>
    <a:srgbClr val="014CA7"/>
    <a:srgbClr val="013C9D"/>
    <a:srgbClr val="00CC99"/>
    <a:srgbClr val="012495"/>
    <a:srgbClr val="0148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4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40" y="-234"/>
      </p:cViewPr>
      <p:guideLst>
        <p:guide orient="horz" pos="2160"/>
        <p:guide orient="horz" pos="119"/>
        <p:guide orient="horz" pos="4201"/>
        <p:guide pos="3908"/>
        <p:guide pos="744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91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512902-F39F-4FA2-93BD-1FCFAC05081A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23B29EC-0411-4982-9133-7254EA5423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6"/>
          <p:cNvSpPr txBox="1">
            <a:spLocks noChangeArrowheads="1"/>
          </p:cNvSpPr>
          <p:nvPr userDrawn="1"/>
        </p:nvSpPr>
        <p:spPr bwMode="auto">
          <a:xfrm>
            <a:off x="8680450" y="6208713"/>
            <a:ext cx="311943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defRPr/>
            </a:pPr>
            <a:r>
              <a:rPr lang="zh-CN" altLang="en-US" sz="1200">
                <a:solidFill>
                  <a:srgbClr val="014CA7"/>
                </a:solidFill>
                <a:latin typeface="方正黑体简体"/>
                <a:ea typeface="方正黑体简体"/>
                <a:cs typeface="方正黑体简体"/>
              </a:rPr>
              <a:t>甘肃省农业科学院林果花卉研究所</a:t>
            </a:r>
            <a:endParaRPr lang="en-US" altLang="zh-CN" sz="1200" dirty="0">
              <a:solidFill>
                <a:srgbClr val="014CA7"/>
              </a:solidFill>
              <a:latin typeface="方正黑体简体"/>
              <a:ea typeface="方正黑体简体"/>
              <a:cs typeface="方正黑体简体"/>
            </a:endParaRPr>
          </a:p>
        </p:txBody>
      </p:sp>
      <p:sp>
        <p:nvSpPr>
          <p:cNvPr id="5" name="文本框 46"/>
          <p:cNvSpPr txBox="1">
            <a:spLocks noChangeArrowheads="1"/>
          </p:cNvSpPr>
          <p:nvPr userDrawn="1"/>
        </p:nvSpPr>
        <p:spPr bwMode="auto">
          <a:xfrm>
            <a:off x="5472113" y="6424613"/>
            <a:ext cx="6389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000"/>
              </a:lnSpc>
              <a:defRPr/>
            </a:pPr>
            <a:r>
              <a:rPr lang="en-US" altLang="zh-CN" sz="1000" dirty="0">
                <a:solidFill>
                  <a:srgbClr val="014CA7"/>
                </a:solidFill>
                <a:latin typeface="Arial" charset="0"/>
                <a:ea typeface="微软雅黑" pitchFamily="34" charset="-122"/>
                <a:cs typeface="Arial" charset="0"/>
              </a:rPr>
              <a:t>Institute Of Fruit And </a:t>
            </a:r>
            <a:r>
              <a:rPr lang="en-US" altLang="zh-CN" sz="1000" dirty="0" err="1">
                <a:solidFill>
                  <a:srgbClr val="014CA7"/>
                </a:solidFill>
                <a:latin typeface="Arial" charset="0"/>
                <a:ea typeface="微软雅黑" pitchFamily="34" charset="-122"/>
                <a:cs typeface="Arial" charset="0"/>
              </a:rPr>
              <a:t>Floricultrue</a:t>
            </a:r>
            <a:r>
              <a:rPr lang="en-US" altLang="zh-CN" sz="1000" dirty="0">
                <a:solidFill>
                  <a:srgbClr val="014CA7"/>
                </a:solidFill>
                <a:latin typeface="Arial" charset="0"/>
                <a:ea typeface="微软雅黑" pitchFamily="34" charset="-122"/>
                <a:cs typeface="Arial" charset="0"/>
              </a:rPr>
              <a:t> Research Gansu Academy Of Agricultural Sciences</a:t>
            </a:r>
          </a:p>
        </p:txBody>
      </p:sp>
      <p:pic>
        <p:nvPicPr>
          <p:cNvPr id="6" name="图片 10" descr="标志2副本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8575"/>
            <a:ext cx="8921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B3B3D3-5630-46C3-BF04-1D299734CB07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CDEE99-D02A-4B1D-BBB8-96E2BB263D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4198-C34D-4CA2-B113-3A07ACD7F49F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E3DA-C61C-4C45-B109-A6EA00FC90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DF18-AECD-41A4-B0BE-F0895FF11839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9B3A-88CF-4523-8381-AA5DDDF361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7DBB-CCAE-478D-8BE9-E2084E88C8FD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AD6B-AA0F-4C13-9ACC-49D3704E9D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AD99-D76A-492C-BF4F-5A7EAC4F9DA4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6BFD-F745-4E31-AFC0-0D6B7C0D7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37033-E9B5-45A2-AF6D-E96F30C49522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532B-9D18-44CD-B11B-510C4C476A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CDA0-CE72-4DC0-AEAF-4DE615241F20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4610-6252-45EF-88AB-7368F94A5C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4C6F-30E3-4AF6-9751-B79A4E05D8BF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96CF-10E0-4E92-9098-9782E6EDA3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D39E-F2F7-4287-B5E6-8F8715B34D0D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2121-B16E-46AE-BD72-20D39614BB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202D-62E5-4307-8F61-4D49698FBDBB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C9BF-58A5-4F91-ADE7-BFC634AD17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1C87-04D3-4092-8B90-72610A6B28F9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43E4-2BE7-4DDA-9F34-1E1B8B7E3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8A89-44E5-49B9-848C-167F344BBD7D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EF887-0A6D-47B4-A18C-364682B9A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页眉图1副本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6"/>
          <p:cNvSpPr txBox="1"/>
          <p:nvPr userDrawn="1"/>
        </p:nvSpPr>
        <p:spPr>
          <a:xfrm>
            <a:off x="8896350" y="6208713"/>
            <a:ext cx="29035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>
                <a:solidFill>
                  <a:srgbClr val="014CA7"/>
                </a:solidFill>
                <a:latin typeface="方正黑体简体" pitchFamily="65" charset="-122"/>
                <a:ea typeface="方正黑体简体" pitchFamily="65" charset="-122"/>
              </a:rPr>
              <a:t>农业经济与信息研究所</a:t>
            </a:r>
            <a:endParaRPr lang="en-US" altLang="zh-CN" sz="1500" dirty="0">
              <a:solidFill>
                <a:srgbClr val="014CA7"/>
              </a:solidFill>
              <a:latin typeface="方正黑体简体" pitchFamily="65" charset="-122"/>
              <a:ea typeface="方正黑体简体" pitchFamily="65" charset="-122"/>
            </a:endParaRPr>
          </a:p>
        </p:txBody>
      </p:sp>
      <p:sp>
        <p:nvSpPr>
          <p:cNvPr id="6" name="文本框 46"/>
          <p:cNvSpPr txBox="1"/>
          <p:nvPr userDrawn="1"/>
        </p:nvSpPr>
        <p:spPr>
          <a:xfrm>
            <a:off x="5443538" y="6400800"/>
            <a:ext cx="6389687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dirty="0">
                <a:solidFill>
                  <a:srgbClr val="014CA7"/>
                </a:solidFill>
                <a:ea typeface="微软雅黑" pitchFamily="34" charset="-122"/>
                <a:cs typeface="Arial" pitchFamily="34" charset="0"/>
              </a:rPr>
              <a:t>AGRICULTURAL ECONOMICS AND INFORMATION RESEARCH INSTITUTE</a:t>
            </a:r>
          </a:p>
        </p:txBody>
      </p:sp>
      <p:pic>
        <p:nvPicPr>
          <p:cNvPr id="9" name="图片 10" descr="标志2副本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130175"/>
            <a:ext cx="421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85799" y="1237795"/>
            <a:ext cx="10765971" cy="8522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内容占位符 9"/>
          <p:cNvSpPr>
            <a:spLocks noGrp="1"/>
          </p:cNvSpPr>
          <p:nvPr>
            <p:ph sz="quarter" idx="10"/>
          </p:nvPr>
        </p:nvSpPr>
        <p:spPr>
          <a:xfrm>
            <a:off x="686481" y="2362877"/>
            <a:ext cx="10765290" cy="3613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  <p:sldLayoutId id="2147484820" r:id="rId12"/>
    <p:sldLayoutId id="2147484821" r:id="rId13"/>
    <p:sldLayoutId id="2147484822" r:id="rId14"/>
    <p:sldLayoutId id="2147484823" r:id="rId15"/>
    <p:sldLayoutId id="2147484824" r:id="rId16"/>
    <p:sldLayoutId id="2147484825" r:id="rId17"/>
    <p:sldLayoutId id="2147484826" r:id="rId18"/>
    <p:sldLayoutId id="2147484827" r:id="rId19"/>
    <p:sldLayoutId id="2147484828" r:id="rId20"/>
    <p:sldLayoutId id="2147484829" r:id="rId21"/>
    <p:sldLayoutId id="2147484830" r:id="rId22"/>
    <p:sldLayoutId id="2147484831" r:id="rId23"/>
    <p:sldLayoutId id="2147484832" r:id="rId24"/>
    <p:sldLayoutId id="2147484796" r:id="rId25"/>
    <p:sldLayoutId id="2147484834" r:id="rId26"/>
    <p:sldLayoutId id="2147484797" r:id="rId2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75F842-6123-4302-A169-3CFE57966A92}" type="datetimeFigureOut">
              <a:rPr lang="zh-CN" altLang="en-US"/>
              <a:pPr>
                <a:defRPr/>
              </a:pPr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7BBAAA-74D1-4896-AFBF-0F2D5554C1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4"/>
          <p:cNvSpPr>
            <a:spLocks noChangeArrowheads="1"/>
          </p:cNvSpPr>
          <p:nvPr/>
        </p:nvSpPr>
        <p:spPr bwMode="auto">
          <a:xfrm>
            <a:off x="0" y="2435678"/>
            <a:ext cx="12192000" cy="16192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</a:pPr>
            <a:endParaRPr lang="zh-CN" altLang="en-US" sz="29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G:\20160519农科院ppt\资料\wang0001 1副本 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721" y="87090"/>
            <a:ext cx="2534196" cy="2264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6" name="文本框 46"/>
          <p:cNvSpPr txBox="1">
            <a:spLocks noChangeArrowheads="1"/>
          </p:cNvSpPr>
          <p:nvPr/>
        </p:nvSpPr>
        <p:spPr bwMode="auto">
          <a:xfrm>
            <a:off x="299132" y="2757713"/>
            <a:ext cx="116606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核桃园春季管理技术要点</a:t>
            </a:r>
            <a:endParaRPr lang="zh-CN" altLang="en-US" sz="4000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8677" name="文本框 46"/>
          <p:cNvSpPr txBox="1">
            <a:spLocks noChangeArrowheads="1"/>
          </p:cNvSpPr>
          <p:nvPr/>
        </p:nvSpPr>
        <p:spPr bwMode="auto">
          <a:xfrm>
            <a:off x="4984523" y="5312456"/>
            <a:ext cx="29035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ts val="2000"/>
              </a:lnSpc>
            </a:pP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微软雅黑" pitchFamily="34" charset="-122"/>
              </a:rPr>
              <a:t>2020.2.26</a:t>
            </a:r>
            <a:endParaRPr lang="en-US" altLang="zh-CN" sz="2800" dirty="0">
              <a:solidFill>
                <a:srgbClr val="0070C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28678" name="图片 12" descr="标志2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文本框 46"/>
          <p:cNvSpPr txBox="1">
            <a:spLocks noChangeArrowheads="1"/>
          </p:cNvSpPr>
          <p:nvPr/>
        </p:nvSpPr>
        <p:spPr bwMode="auto">
          <a:xfrm>
            <a:off x="8680450" y="6280150"/>
            <a:ext cx="31194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>
                <a:solidFill>
                  <a:srgbClr val="014CA7"/>
                </a:solidFill>
                <a:latin typeface="方正黑体简体"/>
                <a:ea typeface="方正黑体简体"/>
                <a:cs typeface="方正黑体简体"/>
              </a:rPr>
              <a:t>甘肃省农业科学院林果花卉研究所</a:t>
            </a:r>
            <a:endParaRPr lang="en-US" altLang="zh-CN" sz="1200" dirty="0">
              <a:solidFill>
                <a:srgbClr val="014CA7"/>
              </a:solidFill>
              <a:latin typeface="方正黑体简体"/>
              <a:ea typeface="方正黑体简体"/>
              <a:cs typeface="方正黑体简体"/>
            </a:endParaRPr>
          </a:p>
        </p:txBody>
      </p:sp>
      <p:sp>
        <p:nvSpPr>
          <p:cNvPr id="28680" name="文本框 46"/>
          <p:cNvSpPr txBox="1">
            <a:spLocks noChangeArrowheads="1"/>
          </p:cNvSpPr>
          <p:nvPr/>
        </p:nvSpPr>
        <p:spPr bwMode="auto">
          <a:xfrm>
            <a:off x="5802313" y="6510338"/>
            <a:ext cx="6389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00" dirty="0">
                <a:solidFill>
                  <a:srgbClr val="014CA7"/>
                </a:solidFill>
                <a:ea typeface="微软雅黑" pitchFamily="34" charset="-122"/>
              </a:rPr>
              <a:t>Institute Of Fruit And </a:t>
            </a:r>
            <a:r>
              <a:rPr lang="en-US" altLang="zh-CN" sz="1000" dirty="0" err="1">
                <a:solidFill>
                  <a:srgbClr val="014CA7"/>
                </a:solidFill>
                <a:ea typeface="微软雅黑" pitchFamily="34" charset="-122"/>
              </a:rPr>
              <a:t>Floricultrue</a:t>
            </a:r>
            <a:r>
              <a:rPr lang="en-US" altLang="zh-CN" sz="1000">
                <a:solidFill>
                  <a:srgbClr val="014CA7"/>
                </a:solidFill>
                <a:ea typeface="微软雅黑" pitchFamily="34" charset="-122"/>
              </a:rPr>
              <a:t> Research Gansu Academy Of Agricultural Sciences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06718" y="4558737"/>
            <a:ext cx="7236372" cy="541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CN" altLang="en-US" sz="3600" dirty="0" smtClean="0">
                <a:solidFill>
                  <a:srgbClr val="0070C0"/>
                </a:solidFill>
                <a:latin typeface="楷体" pitchFamily="49" charset="-122"/>
              </a:rPr>
              <a:t>省农科院林果所    刘</a:t>
            </a:r>
            <a:r>
              <a:rPr lang="zh-CN" altLang="en-US" sz="3600" dirty="0">
                <a:solidFill>
                  <a:srgbClr val="0070C0"/>
                </a:solidFill>
                <a:latin typeface="楷体" pitchFamily="49" charset="-122"/>
              </a:rPr>
              <a:t>小勇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979" y="928811"/>
            <a:ext cx="6579724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eaLnBrk="0" hangingPunct="0"/>
            <a:r>
              <a:rPr lang="zh-CN" altLang="en-US" sz="2800" dirty="0" smtClean="0">
                <a:solidFill>
                  <a:srgbClr val="013C9D"/>
                </a:solidFill>
                <a:latin typeface="楷体" pitchFamily="49" charset="-122"/>
              </a:rPr>
              <a:t>抗疫情，促生产，加强核桃园春季管理</a:t>
            </a:r>
            <a:endParaRPr lang="zh-CN" altLang="en-US" sz="2800" dirty="0" smtClean="0">
              <a:solidFill>
                <a:srgbClr val="013C9D"/>
              </a:solidFill>
              <a:latin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2018\图片\文县帮扶\石土地\IMG2018111510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0662" y="4880208"/>
            <a:ext cx="3181131" cy="184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26069" y="443601"/>
            <a:ext cx="4950374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举肢蛾防治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12641"/>
          <p:cNvSpPr txBox="1">
            <a:spLocks noChangeArrowheads="1"/>
          </p:cNvSpPr>
          <p:nvPr/>
        </p:nvSpPr>
        <p:spPr bwMode="auto">
          <a:xfrm>
            <a:off x="665929" y="1488803"/>
            <a:ext cx="1062218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彻底清除树下的枯枝落叶及杂草，集中烧毁，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刨树盘或对树下土壤进行耕翻，</a:t>
            </a:r>
            <a:r>
              <a:rPr lang="zh-CN" alt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消灭部分越冬虫。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月上旬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用杀虫剂喷洒树盘或拌土，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均匀散布树盘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，可以杀死越冬幼虫。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）成虫羽化前，树盘覆土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2~4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厘米，或地面撒药，每亩撒施杀螟松粉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2~3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公斤。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）从</a:t>
            </a:r>
            <a:r>
              <a:rPr lang="en-US" altLang="zh-CN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月中旬成虫产卵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开始，用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吡虫啉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3000~4000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倍液，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48%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乐斯本乳油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倍液，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高效氯氢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倍液。均匀喷洒树冠和树干，每隔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10~15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天喷一次，连续喷布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3~4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次。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月上中旬为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落果盛期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及时收集落果，集中烧毁或深埋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，既可杀死果内幼虫，减少越冬幼虫和翌年虫口密度，又可降低黑果率。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1103586" y="1775434"/>
            <a:ext cx="10105697" cy="42785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配制比例：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生石灰：硫磺：水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1 : 2 : 10~15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（石灰和硫磺质量好时，可适量加大水的比例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熬制方法：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取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份优质块状生石灰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，放入锅内，加少量水化成糊状，然后按比例加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10~15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份水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，加温烧开后，滤出石灰渣，再把事先用少量热水调制好的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b="1" dirty="0" smtClean="0">
                <a:latin typeface="Times New Roman" pitchFamily="18" charset="0"/>
                <a:cs typeface="Times New Roman" pitchFamily="18" charset="0"/>
              </a:rPr>
              <a:t>份硫磺糊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自锅边分次慢慢加入，同时注意搅拌，并记下水位线，加火熬煮至沸腾，并保持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50~60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分钟，煮沸时边搅拌边补充蒸发的水分，在停火前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分钟左右补足。待药液呈酱油色、透明时熬制成功。自然冷却后上清液即为原液。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17531" y="727380"/>
            <a:ext cx="7788166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石硫合剂熬制及注意事项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zh-CN" altLang="en-US" sz="28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1087821" y="1460124"/>
            <a:ext cx="10105697" cy="49406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注意事项：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）先放生石灰（一定是生石灰），再加入硫磺（次序不能乱，否则效果不好），注意保证水量足够；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）一定要大火熬制，直至呈酱油色；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）喷布前，首先要测定原液浓度，然后配置药液；萌芽前（休眠期）使用效果较好；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）最好现配现用，勿滞留较长时间。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药液稀释：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一般萌芽前喷布浓度为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3~5 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Be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计算公式：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兑水重量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母液波美度（原液浓度）÷ 稀释后波美度（喷布浓度）－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17531" y="553960"/>
            <a:ext cx="7788166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石硫合剂熬制及注意事项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zh-CN" altLang="en-US" sz="28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1571" y="538195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土肥水管</a:t>
            </a: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理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5298"/>
          <p:cNvSpPr txBox="1">
            <a:spLocks noChangeArrowheads="1"/>
          </p:cNvSpPr>
          <p:nvPr/>
        </p:nvSpPr>
        <p:spPr bwMode="auto">
          <a:xfrm>
            <a:off x="1284288" y="1597572"/>
            <a:ext cx="9672746" cy="25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>
                <a:latin typeface="Times New Roman" pitchFamily="18" charset="0"/>
              </a:rPr>
              <a:t>1</a:t>
            </a:r>
            <a:r>
              <a:rPr lang="zh-CN" sz="2800" b="1" dirty="0" smtClean="0">
                <a:latin typeface="Times New Roman" pitchFamily="18" charset="0"/>
              </a:rPr>
              <a:t>、</a:t>
            </a:r>
            <a:r>
              <a:rPr lang="zh-CN" altLang="en-US" sz="2800" b="1" dirty="0" smtClean="0">
                <a:latin typeface="Times New Roman" pitchFamily="18" charset="0"/>
              </a:rPr>
              <a:t>土壤管理</a:t>
            </a:r>
            <a:endParaRPr lang="zh-CN" sz="2800" b="1" dirty="0">
              <a:latin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Times New Roman" pitchFamily="18" charset="0"/>
              </a:rPr>
              <a:t>间作</a:t>
            </a:r>
            <a:r>
              <a:rPr lang="zh-CN" sz="2800" dirty="0" smtClean="0">
                <a:latin typeface="Times New Roman" pitchFamily="18" charset="0"/>
              </a:rPr>
              <a:t>：</a:t>
            </a:r>
            <a:r>
              <a:rPr lang="zh-CN" altLang="en-US" sz="2800" dirty="0" smtClean="0">
                <a:latin typeface="Times New Roman" pitchFamily="18" charset="0"/>
              </a:rPr>
              <a:t>以豆科作物较好，可以提高氮素供应</a:t>
            </a:r>
            <a:r>
              <a:rPr lang="zh-CN" sz="2800" dirty="0" smtClean="0">
                <a:latin typeface="Times New Roman" pitchFamily="18" charset="0"/>
              </a:rPr>
              <a:t>。</a:t>
            </a:r>
            <a:endParaRPr lang="zh-CN" sz="2800" dirty="0">
              <a:latin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sz="2800" dirty="0" smtClean="0">
                <a:latin typeface="Times New Roman" pitchFamily="18" charset="0"/>
              </a:rPr>
              <a:t>松</a:t>
            </a:r>
            <a:r>
              <a:rPr lang="zh-CN" sz="2800" dirty="0">
                <a:latin typeface="Times New Roman" pitchFamily="18" charset="0"/>
              </a:rPr>
              <a:t>土</a:t>
            </a:r>
            <a:r>
              <a:rPr lang="zh-CN" sz="2800" dirty="0" smtClean="0">
                <a:latin typeface="Times New Roman" pitchFamily="18" charset="0"/>
              </a:rPr>
              <a:t>：</a:t>
            </a:r>
            <a:r>
              <a:rPr lang="zh-CN" altLang="en-US" sz="2800" dirty="0" smtClean="0">
                <a:latin typeface="Times New Roman" pitchFamily="18" charset="0"/>
              </a:rPr>
              <a:t>避免使用除草剂。人工（机械）或以草治草等</a:t>
            </a:r>
            <a:endParaRPr lang="en-US" altLang="zh-CN" sz="2800" dirty="0" smtClean="0">
              <a:latin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Times New Roman" pitchFamily="18" charset="0"/>
              </a:rPr>
              <a:t>覆</a:t>
            </a:r>
            <a:r>
              <a:rPr lang="zh-CN" altLang="en-US" sz="2800" dirty="0" smtClean="0">
                <a:latin typeface="Times New Roman" pitchFamily="18" charset="0"/>
              </a:rPr>
              <a:t>膜保墒</a:t>
            </a:r>
            <a:endParaRPr lang="zh-CN" sz="2800" dirty="0"/>
          </a:p>
        </p:txBody>
      </p:sp>
      <p:pic>
        <p:nvPicPr>
          <p:cNvPr id="7" name="图片 43010" descr="DSC06707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676361" y="4274492"/>
            <a:ext cx="2951929" cy="22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4034" descr="照片 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454" y="4269559"/>
            <a:ext cx="4222926" cy="22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1571" y="538195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土肥水管</a:t>
            </a: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理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5298"/>
          <p:cNvSpPr txBox="1">
            <a:spLocks noChangeArrowheads="1"/>
          </p:cNvSpPr>
          <p:nvPr/>
        </p:nvSpPr>
        <p:spPr bwMode="auto">
          <a:xfrm>
            <a:off x="1284288" y="1597572"/>
            <a:ext cx="9672746" cy="45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itchFamily="18" charset="0"/>
              </a:rPr>
              <a:t>2.1 </a:t>
            </a:r>
            <a:r>
              <a:rPr lang="zh-CN" altLang="en-US" sz="2800" b="1" dirty="0" smtClean="0">
                <a:latin typeface="Times New Roman" pitchFamily="18" charset="0"/>
              </a:rPr>
              <a:t>施肥管理</a:t>
            </a:r>
            <a:endParaRPr lang="zh-CN" sz="2800" b="1" dirty="0">
              <a:latin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 smtClean="0">
                <a:latin typeface="Times New Roman" pitchFamily="18" charset="0"/>
              </a:rPr>
              <a:t>第一次追肥</a:t>
            </a:r>
            <a:r>
              <a:rPr lang="zh-CN" sz="2800" dirty="0" smtClean="0">
                <a:latin typeface="Times New Roman" pitchFamily="18" charset="0"/>
              </a:rPr>
              <a:t>：</a:t>
            </a:r>
            <a:r>
              <a:rPr lang="zh-CN" altLang="zh-CN" sz="2800" dirty="0" smtClean="0"/>
              <a:t>早实核桃在开花前，晚实核桃在展叶初期进行，以氮肥为主，如尿素、硫酸铵等。主要作用是促进开花坐果和新枝生长。 </a:t>
            </a:r>
            <a:endParaRPr lang="en-US" altLang="zh-CN" sz="2800" dirty="0" smtClean="0">
              <a:latin typeface="Times New Roman" pitchFamily="18" charset="0"/>
            </a:endParaRP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2800" dirty="0" smtClean="0">
                <a:latin typeface="Times New Roman" pitchFamily="18" charset="0"/>
              </a:rPr>
              <a:t>第二次追肥：</a:t>
            </a:r>
            <a:r>
              <a:rPr lang="zh-CN" altLang="zh-CN" sz="2800" dirty="0" smtClean="0"/>
              <a:t>早实核桃在开花后，晚实核桃在展叶末期进行，仍以氮肥为主。结果期树可追施氮磷钾复合肥。主要作用是促进果实发育，枝条的生长和木质化。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</a:pPr>
            <a:endParaRPr lang="zh-CN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1571" y="538195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土肥水管</a:t>
            </a: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理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5298"/>
          <p:cNvSpPr txBox="1">
            <a:spLocks noChangeArrowheads="1"/>
          </p:cNvSpPr>
          <p:nvPr/>
        </p:nvSpPr>
        <p:spPr bwMode="auto">
          <a:xfrm>
            <a:off x="1284288" y="1597572"/>
            <a:ext cx="9672746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itchFamily="18" charset="0"/>
              </a:rPr>
              <a:t>2.2 </a:t>
            </a:r>
            <a:r>
              <a:rPr lang="zh-CN" altLang="en-US" sz="2800" b="1" dirty="0" smtClean="0">
                <a:latin typeface="Times New Roman" pitchFamily="18" charset="0"/>
              </a:rPr>
              <a:t>施肥量</a:t>
            </a:r>
            <a:endParaRPr lang="zh-CN" sz="2800" dirty="0">
              <a:latin typeface="Times New Roman" pitchFamily="18" charset="0"/>
            </a:endParaRPr>
          </a:p>
        </p:txBody>
      </p:sp>
      <p:sp>
        <p:nvSpPr>
          <p:cNvPr id="6" name="文本框 59394"/>
          <p:cNvSpPr txBox="1">
            <a:spLocks noChangeArrowheads="1"/>
          </p:cNvSpPr>
          <p:nvPr/>
        </p:nvSpPr>
        <p:spPr bwMode="auto">
          <a:xfrm>
            <a:off x="1269179" y="2214235"/>
            <a:ext cx="9926637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ts val="1800"/>
            </a:pPr>
            <a:r>
              <a:rPr lang="zh-CN" b="1" dirty="0">
                <a:solidFill>
                  <a:srgbClr val="01489D"/>
                </a:solidFill>
                <a:latin typeface="Times New Roman" pitchFamily="18" charset="0"/>
              </a:rPr>
              <a:t>早实核桃：</a:t>
            </a:r>
            <a:r>
              <a:rPr lang="zh-CN" dirty="0">
                <a:latin typeface="Times New Roman" pitchFamily="18" charset="0"/>
              </a:rPr>
              <a:t>早实核桃从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dirty="0">
                <a:latin typeface="Times New Roman" pitchFamily="18" charset="0"/>
              </a:rPr>
              <a:t>年生即开始结果，为了达到树体和产量同步增长，其施肥应较同龄晚实核桃要多。根据近年各地核桃密植丰产园的施肥经验，初步提出</a:t>
            </a:r>
            <a:r>
              <a:rPr lang="en-US" altLang="zh-CN" dirty="0">
                <a:latin typeface="Times New Roman" pitchFamily="18" charset="0"/>
              </a:rPr>
              <a:t>1~10</a:t>
            </a:r>
            <a:r>
              <a:rPr lang="zh-CN" dirty="0">
                <a:latin typeface="Times New Roman" pitchFamily="18" charset="0"/>
              </a:rPr>
              <a:t>年生树，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每平方米冠幅</a:t>
            </a:r>
            <a:r>
              <a:rPr lang="zh-CN" dirty="0">
                <a:latin typeface="Times New Roman" pitchFamily="18" charset="0"/>
              </a:rPr>
              <a:t>面积年施肥量（有效成分）为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N 50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克，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P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5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O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2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 20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克，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K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2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O 20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克，有机肥（厩肥）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5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千克。</a:t>
            </a:r>
          </a:p>
          <a:p>
            <a: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ts val="1800"/>
            </a:pPr>
            <a:r>
              <a:rPr lang="zh-CN" b="1" dirty="0">
                <a:solidFill>
                  <a:srgbClr val="01489D"/>
                </a:solidFill>
                <a:latin typeface="Times New Roman" pitchFamily="18" charset="0"/>
              </a:rPr>
              <a:t>晚实核桃：</a:t>
            </a:r>
            <a:r>
              <a:rPr lang="en-US" altLang="zh-CN" dirty="0">
                <a:latin typeface="Times New Roman" pitchFamily="18" charset="0"/>
              </a:rPr>
              <a:t>1~5</a:t>
            </a:r>
            <a:r>
              <a:rPr lang="zh-CN" dirty="0">
                <a:latin typeface="Times New Roman" pitchFamily="18" charset="0"/>
              </a:rPr>
              <a:t>年生未结果之前，每平方米树冠投影年施肥量（有效成分）为氮肥</a:t>
            </a:r>
            <a:r>
              <a:rPr lang="en-US" altLang="zh-CN" dirty="0">
                <a:latin typeface="Times New Roman" pitchFamily="18" charset="0"/>
              </a:rPr>
              <a:t>50</a:t>
            </a:r>
            <a:r>
              <a:rPr lang="zh-CN" dirty="0">
                <a:latin typeface="Times New Roman" pitchFamily="18" charset="0"/>
              </a:rPr>
              <a:t>克，五氧化二磷和氧化钾各</a:t>
            </a:r>
            <a:r>
              <a:rPr lang="en-US" altLang="zh-CN" dirty="0">
                <a:latin typeface="Times New Roman" pitchFamily="18" charset="0"/>
              </a:rPr>
              <a:t>10</a:t>
            </a:r>
            <a:r>
              <a:rPr lang="zh-CN" dirty="0">
                <a:latin typeface="Times New Roman" pitchFamily="18" charset="0"/>
              </a:rPr>
              <a:t>克；进入结果期的</a:t>
            </a:r>
            <a:r>
              <a:rPr lang="en-US" altLang="zh-CN" dirty="0">
                <a:latin typeface="Times New Roman" pitchFamily="18" charset="0"/>
              </a:rPr>
              <a:t>6~10</a:t>
            </a:r>
            <a:r>
              <a:rPr lang="zh-CN" dirty="0">
                <a:latin typeface="Times New Roman" pitchFamily="18" charset="0"/>
              </a:rPr>
              <a:t>年生树，每平方米树冠投影年施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N50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克， 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P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5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O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2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 10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克、 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K</a:t>
            </a:r>
            <a:r>
              <a:rPr lang="en-US" altLang="zh-CN" baseline="-25000" dirty="0">
                <a:solidFill>
                  <a:srgbClr val="01489D"/>
                </a:solidFill>
                <a:latin typeface="Times New Roman" pitchFamily="18" charset="0"/>
              </a:rPr>
              <a:t>2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O 20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克，有机肥（厩肥）</a:t>
            </a:r>
            <a:r>
              <a:rPr lang="en-US" altLang="zh-CN" dirty="0">
                <a:solidFill>
                  <a:srgbClr val="01489D"/>
                </a:solidFill>
                <a:latin typeface="Times New Roman" pitchFamily="18" charset="0"/>
              </a:rPr>
              <a:t>5</a:t>
            </a:r>
            <a:r>
              <a:rPr lang="zh-CN" dirty="0">
                <a:solidFill>
                  <a:srgbClr val="01489D"/>
                </a:solidFill>
                <a:latin typeface="Times New Roman" pitchFamily="18" charset="0"/>
              </a:rPr>
              <a:t>千克。</a:t>
            </a:r>
            <a:endParaRPr lang="zh-CN" dirty="0">
              <a:solidFill>
                <a:srgbClr val="01489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40068" y="490898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土肥水管</a:t>
            </a: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理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5298"/>
          <p:cNvSpPr txBox="1">
            <a:spLocks noChangeArrowheads="1"/>
          </p:cNvSpPr>
          <p:nvPr/>
        </p:nvSpPr>
        <p:spPr bwMode="auto">
          <a:xfrm>
            <a:off x="1300053" y="1897117"/>
            <a:ext cx="3319243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1" dirty="0" smtClean="0">
                <a:latin typeface="Times New Roman" pitchFamily="18" charset="0"/>
              </a:rPr>
              <a:t>2.3 </a:t>
            </a:r>
            <a:r>
              <a:rPr lang="zh-CN" altLang="en-US" sz="2800" b="1" dirty="0" smtClean="0">
                <a:latin typeface="Times New Roman" pitchFamily="18" charset="0"/>
              </a:rPr>
              <a:t>施肥方法</a:t>
            </a:r>
            <a:endParaRPr lang="zh-CN" sz="2800" dirty="0">
              <a:latin typeface="Times New Roman" pitchFamily="18" charset="0"/>
            </a:endParaRPr>
          </a:p>
        </p:txBody>
      </p:sp>
      <p:pic>
        <p:nvPicPr>
          <p:cNvPr id="8" name="图片 61441" descr="DSC04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079" y="3676321"/>
            <a:ext cx="3941652" cy="272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3" descr="1 082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475828" y="3686449"/>
            <a:ext cx="371633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Vi0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138" y="441982"/>
            <a:ext cx="4041775" cy="281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1182414" y="1964620"/>
            <a:ext cx="10231821" cy="3805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春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季是核桃树高接换优的最佳时期。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实生树和不结果的树进行新优品种改良。选择品质优、产量高、适应性强的品种。陇南地区以香玲、清香、强特勒和元林等品种为主；省内其它适宜地区可发展清香、辽宁系列等品种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保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证品种纯度、嫁接技术</a:t>
            </a:r>
            <a:endParaRPr lang="en-US" altLang="zh-CN" sz="28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做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好接后管理工作</a:t>
            </a:r>
            <a:endParaRPr lang="en-US" altLang="zh-CN" sz="28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9227" y="853504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高接换优</a:t>
            </a:r>
            <a:endParaRPr lang="en-US" altLang="zh-CN" sz="40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66192" y="538194"/>
            <a:ext cx="4177863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高接换优</a:t>
            </a:r>
            <a:endParaRPr lang="en-US" altLang="zh-CN" sz="40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8850" descr="DSC05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36525"/>
            <a:ext cx="4787900" cy="3590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图片 78851" descr="DSC054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00" y="3997325"/>
            <a:ext cx="3527425" cy="2646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图片 78852" descr="DSC053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049" y="1579344"/>
            <a:ext cx="3598862" cy="4799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1166648" y="2043448"/>
            <a:ext cx="10105697" cy="3805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/>
              <a:t>核</a:t>
            </a:r>
            <a:r>
              <a:rPr lang="zh-CN" altLang="en-US" sz="2800" dirty="0" smtClean="0"/>
              <a:t>桃枝条髓心大、含水量高、抗寒能力差，在北方比较寒冷、干旱的地区常发生冻害，造成枝条干</a:t>
            </a:r>
            <a:r>
              <a:rPr lang="zh-CN" altLang="en-US" sz="2800" dirty="0" smtClean="0"/>
              <a:t>枯。</a:t>
            </a:r>
            <a:r>
              <a:rPr lang="zh-CN" altLang="en-US" sz="2800" dirty="0" smtClean="0"/>
              <a:t>甘肃核桃主产区春季常发生晚霜冻危害。</a:t>
            </a:r>
            <a:endParaRPr lang="en-US" altLang="zh-CN" sz="2800" dirty="0" smtClean="0"/>
          </a:p>
          <a:p>
            <a:pPr marL="22860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春季是倒春寒发生的时期。</a:t>
            </a:r>
            <a:endParaRPr lang="en-US" altLang="zh-CN" sz="28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年立春后气温持续偏高，不利于核桃越冬休眠，促进了核桃等果树的提早萌发，也增大了春季倒春寒发生的可能性。因此，要做好果树防晚霜预测预报，采取积极应对措施。</a:t>
            </a:r>
            <a:endParaRPr lang="en-US" altLang="zh-CN" sz="2800" dirty="0" smtClean="0"/>
          </a:p>
          <a:p>
            <a:pPr marL="228600" lvl="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1571" y="869270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晚霜冻预防</a:t>
            </a:r>
            <a:endParaRPr lang="en-US" altLang="zh-CN" sz="40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85545" y="821973"/>
            <a:ext cx="73152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核桃园近期主要工作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 txBox="1">
            <a:spLocks/>
          </p:cNvSpPr>
          <p:nvPr/>
        </p:nvSpPr>
        <p:spPr bwMode="auto">
          <a:xfrm>
            <a:off x="1828802" y="2027683"/>
            <a:ext cx="8844455" cy="3805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整形修剪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indent="-228600" eaLnBrk="0" hangingPunct="0">
              <a:lnSpc>
                <a:spcPts val="3900"/>
              </a:lnSpc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zh-CN" altLang="en-US" sz="36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清园与病虫害防控</a:t>
            </a: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土肥水管理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高接换优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ts val="39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晚霜冻预防</a:t>
            </a:r>
            <a:endParaRPr kumimoji="0" lang="zh-CN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37337" y="758911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晚霜冻预</a:t>
            </a: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防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楷体" pitchFamily="49" charset="-122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65538"/>
          <p:cNvSpPr>
            <a:spLocks noChangeArrowheads="1"/>
          </p:cNvSpPr>
          <p:nvPr/>
        </p:nvSpPr>
        <p:spPr bwMode="auto">
          <a:xfrm>
            <a:off x="1482506" y="3002236"/>
            <a:ext cx="9259888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ts val="3200"/>
            </a:pPr>
            <a:r>
              <a:rPr lang="zh-CN" sz="2800" b="1" dirty="0">
                <a:latin typeface="Times New Roman" pitchFamily="18" charset="0"/>
              </a:rPr>
              <a:t>枝条</a:t>
            </a:r>
            <a:r>
              <a:rPr lang="zh-CN" altLang="en-US" sz="2800" b="1" dirty="0">
                <a:latin typeface="Times New Roman" pitchFamily="18" charset="0"/>
              </a:rPr>
              <a:t>：</a:t>
            </a:r>
            <a:r>
              <a:rPr lang="zh-CN" sz="2800" dirty="0">
                <a:latin typeface="Times New Roman" pitchFamily="18" charset="0"/>
              </a:rPr>
              <a:t>髓部变褐、变黑；受冻后承受力减弱。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ts val="3200"/>
            </a:pPr>
            <a:r>
              <a:rPr lang="zh-CN" sz="2800" b="1" dirty="0">
                <a:latin typeface="Times New Roman" pitchFamily="18" charset="0"/>
              </a:rPr>
              <a:t>花芽</a:t>
            </a:r>
            <a:r>
              <a:rPr lang="zh-CN" altLang="en-US" sz="2800" b="1" dirty="0">
                <a:latin typeface="Times New Roman" pitchFamily="18" charset="0"/>
              </a:rPr>
              <a:t>：</a:t>
            </a:r>
            <a:r>
              <a:rPr lang="zh-CN" sz="2800" dirty="0">
                <a:latin typeface="Times New Roman" pitchFamily="18" charset="0"/>
              </a:rPr>
              <a:t>花芽的抗寒力较叶芽差，易遭受冻害。</a:t>
            </a: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ts val="3200"/>
            </a:pPr>
            <a:r>
              <a:rPr lang="zh-CN" sz="2800" b="1" dirty="0">
                <a:latin typeface="Times New Roman" pitchFamily="18" charset="0"/>
              </a:rPr>
              <a:t>树干</a:t>
            </a:r>
            <a:r>
              <a:rPr lang="zh-CN" altLang="en-US" sz="2800" b="1" dirty="0">
                <a:latin typeface="Times New Roman" pitchFamily="18" charset="0"/>
              </a:rPr>
              <a:t>：</a:t>
            </a:r>
            <a:r>
              <a:rPr lang="zh-CN" sz="2800" dirty="0">
                <a:latin typeface="Times New Roman" pitchFamily="18" charset="0"/>
              </a:rPr>
              <a:t>树皮纵裂，树皮沿缝脱离木质部，严重时向外翻卷，</a:t>
            </a:r>
            <a:endParaRPr lang="en-US" altLang="zh-CN" sz="2800" dirty="0">
              <a:latin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ts val="3200"/>
            </a:pPr>
            <a:r>
              <a:rPr lang="en-US" altLang="zh-CN" sz="2800" dirty="0">
                <a:latin typeface="Times New Roman" pitchFamily="18" charset="0"/>
              </a:rPr>
              <a:t>    </a:t>
            </a:r>
            <a:r>
              <a:rPr lang="zh-CN" sz="2800" dirty="0">
                <a:latin typeface="Times New Roman" pitchFamily="18" charset="0"/>
              </a:rPr>
              <a:t>遭受冻害的果树，长势较弱。</a:t>
            </a:r>
            <a:endParaRPr lang="zh-CN" sz="2800" dirty="0"/>
          </a:p>
        </p:txBody>
      </p:sp>
      <p:sp>
        <p:nvSpPr>
          <p:cNvPr id="7" name="矩形 6"/>
          <p:cNvSpPr/>
          <p:nvPr/>
        </p:nvSpPr>
        <p:spPr>
          <a:xfrm>
            <a:off x="1292773" y="1984224"/>
            <a:ext cx="362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 smtClean="0">
                <a:latin typeface="Calibri" pitchFamily="34" charset="0"/>
              </a:rPr>
              <a:t>不</a:t>
            </a:r>
            <a:r>
              <a:rPr lang="zh-CN" altLang="en-US" sz="3600" dirty="0" smtClean="0">
                <a:latin typeface="Calibri" pitchFamily="34" charset="0"/>
              </a:rPr>
              <a:t>同器官冻害</a:t>
            </a:r>
            <a:endParaRPr lang="zh-CN" altLang="en-US" sz="3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88275" y="1531421"/>
            <a:ext cx="693683" cy="3323987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晚霜冻预</a:t>
            </a:r>
            <a:r>
              <a:rPr lang="zh-CN" altLang="en-US" sz="2800" dirty="0" smtClean="0">
                <a:solidFill>
                  <a:schemeClr val="bg1"/>
                </a:solidFill>
                <a:latin typeface="楷体" pitchFamily="49" charset="-122"/>
              </a:rPr>
              <a:t>防</a:t>
            </a:r>
            <a:endParaRPr lang="en-US" altLang="zh-CN" sz="1800" dirty="0" smtClean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6563" descr="DSC05283"/>
          <p:cNvPicPr>
            <a:picLocks noChangeAspect="1" noChangeArrowheads="1"/>
          </p:cNvPicPr>
          <p:nvPr/>
        </p:nvPicPr>
        <p:blipFill>
          <a:blip r:embed="rId3" cstate="print"/>
          <a:srcRect t="4242" b="3906"/>
          <a:stretch>
            <a:fillRect/>
          </a:stretch>
        </p:blipFill>
        <p:spPr bwMode="auto">
          <a:xfrm>
            <a:off x="7125193" y="761180"/>
            <a:ext cx="39401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:\2018\图片\冻害调查\陇南\mmexport152309867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866" y="3666633"/>
            <a:ext cx="268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:\2018\图片\清水核桃\品种圃\核桃冻害\IMG20180411155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3365" y="761070"/>
            <a:ext cx="41862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:\2018\图片\清水核桃\品种圃\核桃冻害\IMG201806221835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9111" y="3927914"/>
            <a:ext cx="287496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:\2018\图片\清水核桃\品种圃\核桃冻害\IMG201804111107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5370" y="3595413"/>
            <a:ext cx="21034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68609"/>
          <p:cNvSpPr txBox="1">
            <a:spLocks noChangeArrowheads="1"/>
          </p:cNvSpPr>
          <p:nvPr/>
        </p:nvSpPr>
        <p:spPr bwMode="auto">
          <a:xfrm>
            <a:off x="1060450" y="1465263"/>
            <a:ext cx="103044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ts val="1500"/>
            </a:pPr>
            <a:r>
              <a:rPr lang="en-US" altLang="zh-CN" sz="2200">
                <a:latin typeface="Times New Roman" pitchFamily="18" charset="0"/>
              </a:rPr>
              <a:t>        </a:t>
            </a:r>
            <a:r>
              <a:rPr lang="zh-CN" sz="2200">
                <a:latin typeface="Times New Roman" pitchFamily="18" charset="0"/>
              </a:rPr>
              <a:t>核桃幼树枝条髓心大，水分多，抗寒性差，在比较寒冷地区容易遭受冻害，造成枝条干枯。</a:t>
            </a:r>
            <a:r>
              <a:rPr lang="zh-CN" sz="2200">
                <a:solidFill>
                  <a:srgbClr val="01489D"/>
                </a:solidFill>
                <a:latin typeface="Times New Roman" pitchFamily="18" charset="0"/>
              </a:rPr>
              <a:t>在定植后的</a:t>
            </a:r>
            <a:r>
              <a:rPr lang="en-US" altLang="zh-CN" sz="2200">
                <a:solidFill>
                  <a:srgbClr val="01489D"/>
                </a:solidFill>
                <a:latin typeface="Times New Roman" pitchFamily="18" charset="0"/>
              </a:rPr>
              <a:t>2~3</a:t>
            </a:r>
            <a:r>
              <a:rPr lang="zh-CN" sz="2200">
                <a:solidFill>
                  <a:srgbClr val="01489D"/>
                </a:solidFill>
                <a:latin typeface="Times New Roman" pitchFamily="18" charset="0"/>
              </a:rPr>
              <a:t>年内，进行幼树的防寒和防抽条的工作。</a:t>
            </a:r>
            <a:endParaRPr lang="zh-CN" sz="2200" b="1">
              <a:solidFill>
                <a:srgbClr val="01489D"/>
              </a:solidFill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200">
                <a:solidFill>
                  <a:srgbClr val="01489D"/>
                </a:solidFill>
                <a:latin typeface="Times New Roman" pitchFamily="18" charset="0"/>
              </a:rPr>
              <a:t>    </a:t>
            </a:r>
            <a:r>
              <a:rPr lang="zh-CN" sz="2200" b="1">
                <a:solidFill>
                  <a:srgbClr val="01489D"/>
                </a:solidFill>
                <a:latin typeface="Times New Roman" pitchFamily="18" charset="0"/>
              </a:rPr>
              <a:t>埋土防寒：</a:t>
            </a:r>
            <a:r>
              <a:rPr lang="zh-CN" sz="2200">
                <a:latin typeface="Times New Roman" pitchFamily="18" charset="0"/>
              </a:rPr>
              <a:t>在冬季土壤封冻前，把幼树轻轻弯倒，使顶部接触地面，埋土的厚度视各地的气候条件而定，一般为</a:t>
            </a:r>
            <a:r>
              <a:rPr lang="en-US" altLang="zh-CN" sz="2200">
                <a:latin typeface="Times New Roman" pitchFamily="18" charset="0"/>
              </a:rPr>
              <a:t>20~40cm</a:t>
            </a:r>
            <a:r>
              <a:rPr lang="zh-CN" sz="2200">
                <a:latin typeface="Times New Roman" pitchFamily="18" charset="0"/>
              </a:rPr>
              <a:t>。待第二年春季土壤解冻后，及时撤去防寒土，把幼树扶直。此法简便易行且效果良好。</a:t>
            </a:r>
            <a:endParaRPr lang="zh-CN" sz="2200" b="1">
              <a:latin typeface="Times New Roman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>
                <a:solidFill>
                  <a:srgbClr val="01489D"/>
                </a:solidFill>
                <a:latin typeface="Times New Roman" pitchFamily="18" charset="0"/>
              </a:rPr>
              <a:t>    </a:t>
            </a:r>
            <a:r>
              <a:rPr lang="zh-CN" sz="2200" b="1">
                <a:solidFill>
                  <a:srgbClr val="01489D"/>
                </a:solidFill>
                <a:latin typeface="Times New Roman" pitchFamily="18" charset="0"/>
              </a:rPr>
              <a:t>培土防寒：</a:t>
            </a:r>
            <a:r>
              <a:rPr lang="zh-CN" sz="2200">
                <a:latin typeface="Times New Roman" pitchFamily="18" charset="0"/>
              </a:rPr>
              <a:t>对于粗壮的幼树，弯倒有困难时，可在树干周围培土，最好将当年的枝条培严。幼树较高时不宜用此法。可用缠塑料薄膜方法。</a:t>
            </a:r>
            <a:endParaRPr lang="zh-CN" sz="2200" b="1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sz="2200" b="1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zh-CN" sz="2200" b="1">
                <a:solidFill>
                  <a:srgbClr val="01489D"/>
                </a:solidFill>
                <a:latin typeface="Times New Roman" pitchFamily="18" charset="0"/>
              </a:rPr>
              <a:t>涂白防寒：</a:t>
            </a:r>
            <a:r>
              <a:rPr lang="zh-CN" sz="2200">
                <a:latin typeface="Times New Roman" pitchFamily="18" charset="0"/>
              </a:rPr>
              <a:t>早春昼夜温差大的地方，枝干因长时间昼融夜冻的影响，容易使其阳面的皮层坏死干裂，严重影响幼树的生长，采用涂白防寒方法。涂白剂是用食盐</a:t>
            </a:r>
            <a:r>
              <a:rPr lang="en-US" altLang="zh-CN" sz="2200">
                <a:latin typeface="Times New Roman" pitchFamily="18" charset="0"/>
              </a:rPr>
              <a:t>0.5kg</a:t>
            </a:r>
            <a:r>
              <a:rPr lang="zh-CN" sz="2200">
                <a:latin typeface="Times New Roman" pitchFamily="18" charset="0"/>
              </a:rPr>
              <a:t>、生石灰</a:t>
            </a:r>
            <a:r>
              <a:rPr lang="en-US" altLang="zh-CN" sz="2200">
                <a:latin typeface="Times New Roman" pitchFamily="18" charset="0"/>
              </a:rPr>
              <a:t>15kg</a:t>
            </a:r>
            <a:r>
              <a:rPr lang="zh-CN" sz="2200">
                <a:latin typeface="Times New Roman" pitchFamily="18" charset="0"/>
              </a:rPr>
              <a:t>、清水</a:t>
            </a:r>
            <a:r>
              <a:rPr lang="en-US" altLang="zh-CN" sz="2200">
                <a:latin typeface="Times New Roman" pitchFamily="18" charset="0"/>
              </a:rPr>
              <a:t>15kg</a:t>
            </a:r>
            <a:r>
              <a:rPr lang="zh-CN" sz="2200">
                <a:latin typeface="Times New Roman" pitchFamily="18" charset="0"/>
              </a:rPr>
              <a:t>，再加入适量的粘着剂和杀虫灭菌剂等制成，于结冻前涂抹。也可用石硫合剂的残渣涂抹。</a:t>
            </a:r>
            <a:endParaRPr lang="zh-CN" sz="220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78063" y="465138"/>
            <a:ext cx="7780337" cy="7683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霜冻预防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防治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措施</a:t>
            </a:r>
            <a:endParaRPr lang="zh-CN" altLang="en-US" sz="4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图片 72707" descr="过冬树干涂白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5434013"/>
            <a:ext cx="15589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78063" y="465138"/>
            <a:ext cx="7780337" cy="7683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霜冻预防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防治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措施</a:t>
            </a:r>
            <a:endParaRPr lang="zh-CN" altLang="en-US" sz="4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图片 69633" descr="弯倒埋土示意图"/>
          <p:cNvPicPr>
            <a:picLocks noChangeAspect="1" noChangeArrowheads="1"/>
          </p:cNvPicPr>
          <p:nvPr/>
        </p:nvPicPr>
        <p:blipFill>
          <a:blip r:embed="rId3" cstate="print"/>
          <a:srcRect l="3717" t="18083" r="1947" b="15398"/>
          <a:stretch>
            <a:fillRect/>
          </a:stretch>
        </p:blipFill>
        <p:spPr bwMode="auto">
          <a:xfrm>
            <a:off x="977463" y="2286000"/>
            <a:ext cx="4918842" cy="304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9635"/>
          <p:cNvSpPr txBox="1">
            <a:spLocks noChangeArrowheads="1"/>
          </p:cNvSpPr>
          <p:nvPr/>
        </p:nvSpPr>
        <p:spPr bwMode="auto">
          <a:xfrm>
            <a:off x="1405047" y="5593702"/>
            <a:ext cx="4094162" cy="519113"/>
          </a:xfrm>
          <a:prstGeom prst="rect">
            <a:avLst/>
          </a:prstGeom>
          <a:solidFill>
            <a:srgbClr val="00808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埋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土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防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 </a:t>
            </a:r>
            <a:r>
              <a:rPr lang="zh-CN" sz="28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寒</a:t>
            </a:r>
            <a:endParaRPr lang="zh-CN" dirty="0">
              <a:solidFill>
                <a:schemeClr val="bg1"/>
              </a:solidFill>
              <a:latin typeface="Arial" pitchFamily="34" charset="0"/>
              <a:ea typeface="楷体" pitchFamily="49" charset="-122"/>
            </a:endParaRPr>
          </a:p>
        </p:txBody>
      </p:sp>
      <p:pic>
        <p:nvPicPr>
          <p:cNvPr id="10" name="图片 70657" descr="外套编织袋，袋内填土"/>
          <p:cNvPicPr>
            <a:picLocks noChangeAspect="1" noChangeArrowheads="1"/>
          </p:cNvPicPr>
          <p:nvPr/>
        </p:nvPicPr>
        <p:blipFill>
          <a:blip r:embed="rId4" cstate="print"/>
          <a:srcRect l="5392" t="23518" r="4031" b="9723"/>
          <a:stretch>
            <a:fillRect/>
          </a:stretch>
        </p:blipFill>
        <p:spPr bwMode="auto">
          <a:xfrm>
            <a:off x="6243145" y="2191408"/>
            <a:ext cx="4966138" cy="30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69635"/>
          <p:cNvSpPr txBox="1">
            <a:spLocks noChangeArrowheads="1"/>
          </p:cNvSpPr>
          <p:nvPr/>
        </p:nvSpPr>
        <p:spPr bwMode="auto">
          <a:xfrm>
            <a:off x="6618178" y="5556913"/>
            <a:ext cx="4094162" cy="519113"/>
          </a:xfrm>
          <a:prstGeom prst="rect">
            <a:avLst/>
          </a:prstGeom>
          <a:solidFill>
            <a:srgbClr val="00808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编织袋</a:t>
            </a:r>
            <a:r>
              <a:rPr lang="zh-CN" sz="28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防寒</a:t>
            </a:r>
            <a:endParaRPr lang="zh-CN" dirty="0">
              <a:solidFill>
                <a:schemeClr val="bg1"/>
              </a:solidFill>
              <a:latin typeface="Arial" pitchFamily="34" charset="0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78063" y="465138"/>
            <a:ext cx="7780337" cy="7683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霜冻预防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(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防治</a:t>
            </a:r>
            <a:r>
              <a:rPr lang="en-US" altLang="zh-CN" sz="4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r>
              <a:rPr lang="zh-CN" altLang="en-US" sz="4400" dirty="0" smtClean="0">
                <a:solidFill>
                  <a:srgbClr val="FFFFFF"/>
                </a:solidFill>
                <a:latin typeface="Calibri" pitchFamily="34" charset="0"/>
              </a:rPr>
              <a:t>措施</a:t>
            </a:r>
            <a:endParaRPr lang="zh-CN" altLang="en-US" sz="4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文本框 73731"/>
          <p:cNvSpPr txBox="1">
            <a:spLocks noChangeArrowheads="1"/>
          </p:cNvSpPr>
          <p:nvPr/>
        </p:nvSpPr>
        <p:spPr bwMode="auto">
          <a:xfrm>
            <a:off x="1435209" y="1669119"/>
            <a:ext cx="5646738" cy="646112"/>
          </a:xfrm>
          <a:prstGeom prst="rect">
            <a:avLst/>
          </a:prstGeom>
          <a:solidFill>
            <a:srgbClr val="008080"/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“</a:t>
            </a:r>
            <a:r>
              <a:rPr lang="zh-CN" sz="3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草</a:t>
            </a:r>
            <a:r>
              <a:rPr lang="zh-CN" sz="36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把 </a:t>
            </a:r>
            <a:r>
              <a:rPr lang="zh-CN" altLang="zh-CN" sz="36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培</a:t>
            </a:r>
            <a:r>
              <a:rPr lang="zh-CN" sz="3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土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”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itchFamily="18" charset="0"/>
                <a:ea typeface="楷体" pitchFamily="49" charset="-122"/>
              </a:rPr>
              <a:t>防寒</a:t>
            </a:r>
            <a:endParaRPr lang="zh-CN" dirty="0">
              <a:solidFill>
                <a:schemeClr val="bg1"/>
              </a:solidFill>
              <a:latin typeface="Arial" pitchFamily="34" charset="0"/>
              <a:ea typeface="楷体" pitchFamily="49" charset="-122"/>
            </a:endParaRPr>
          </a:p>
        </p:txBody>
      </p:sp>
      <p:pic>
        <p:nvPicPr>
          <p:cNvPr id="9" name="图片 73729" descr="DSCN1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2699352"/>
            <a:ext cx="64897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73730" descr="DSCN10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4950" y="2373914"/>
            <a:ext cx="324802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49518" y="1135117"/>
            <a:ext cx="9049408" cy="2169825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6000" dirty="0" smtClean="0">
                <a:solidFill>
                  <a:srgbClr val="008080"/>
                </a:solidFill>
                <a:latin typeface="Times New Roman" pitchFamily="18" charset="0"/>
              </a:rPr>
              <a:t>取得抗击疫情全面胜利</a:t>
            </a:r>
            <a:r>
              <a:rPr lang="zh-CN" altLang="en-US" sz="6000" dirty="0" smtClean="0">
                <a:solidFill>
                  <a:srgbClr val="008080"/>
                </a:solidFill>
                <a:latin typeface="Times New Roman" pitchFamily="18" charset="0"/>
              </a:rPr>
              <a:t>，</a:t>
            </a:r>
            <a:endParaRPr lang="en-US" altLang="zh-CN" sz="6000" dirty="0" smtClean="0">
              <a:solidFill>
                <a:srgbClr val="008080"/>
              </a:solidFill>
              <a:latin typeface="Times New Roman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zh-CN" altLang="en-US" sz="6000" dirty="0" smtClean="0">
                <a:solidFill>
                  <a:srgbClr val="008080"/>
                </a:solidFill>
                <a:latin typeface="Times New Roman" pitchFamily="18" charset="0"/>
              </a:rPr>
              <a:t>促</a:t>
            </a:r>
            <a:r>
              <a:rPr lang="zh-CN" altLang="en-US" sz="6000" dirty="0" smtClean="0">
                <a:solidFill>
                  <a:srgbClr val="008080"/>
                </a:solidFill>
                <a:latin typeface="Times New Roman" pitchFamily="18" charset="0"/>
              </a:rPr>
              <a:t>进核桃产业稳步发展！</a:t>
            </a:r>
            <a:endParaRPr lang="zh-CN" altLang="en-US" sz="6000" dirty="0">
              <a:solidFill>
                <a:srgbClr val="008080"/>
              </a:solidFill>
              <a:latin typeface="Times New Roman" pitchFamily="18" charset="0"/>
            </a:endParaRPr>
          </a:p>
        </p:txBody>
      </p:sp>
      <p:pic>
        <p:nvPicPr>
          <p:cNvPr id="6" name="Picture 6" descr="陇薄香1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57" y="4028440"/>
            <a:ext cx="3444470" cy="25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882869" y="1381296"/>
            <a:ext cx="5896303" cy="494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春季是核桃修剪的关键时期之一，也是核桃伤流较轻的季节。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228600" lvl="0" indent="-228600" ea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抓紧萌芽前复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剪。此期</a:t>
            </a:r>
            <a:r>
              <a:rPr lang="zh-CN" altLang="en-US" dirty="0" smtClean="0"/>
              <a:t>宜</a:t>
            </a:r>
            <a:r>
              <a:rPr lang="zh-CN" altLang="en-US" dirty="0" smtClean="0"/>
              <a:t>对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生长过旺或不结果的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树、以及晚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实品种初果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期树进行修剪，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促其早结果。</a:t>
            </a:r>
            <a:r>
              <a:rPr lang="en-US" altLang="zh-CN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zh-CN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Times New Roman" pitchFamily="18" charset="0"/>
              </a:rPr>
              <a:t>修</a:t>
            </a:r>
            <a:r>
              <a:rPr lang="zh-CN" altLang="en-US" dirty="0" smtClean="0">
                <a:latin typeface="Times New Roman" pitchFamily="18" charset="0"/>
              </a:rPr>
              <a:t>剪</a:t>
            </a:r>
            <a:r>
              <a:rPr lang="zh-CN" altLang="en-US" dirty="0" smtClean="0">
                <a:latin typeface="Times New Roman" pitchFamily="18" charset="0"/>
              </a:rPr>
              <a:t>上以控</a:t>
            </a:r>
            <a:r>
              <a:rPr lang="zh-CN" altLang="en-US" dirty="0" smtClean="0">
                <a:latin typeface="Times New Roman" pitchFamily="18" charset="0"/>
              </a:rPr>
              <a:t>制树</a:t>
            </a:r>
            <a:r>
              <a:rPr lang="zh-CN" altLang="en-US" dirty="0" smtClean="0">
                <a:latin typeface="Times New Roman" pitchFamily="18" charset="0"/>
              </a:rPr>
              <a:t>冠、缓和树势为主</a:t>
            </a:r>
            <a:endParaRPr lang="en-US" altLang="zh-CN" dirty="0" smtClean="0">
              <a:latin typeface="Times New Roman" pitchFamily="18" charset="0"/>
            </a:endParaRPr>
          </a:p>
          <a:p>
            <a:pPr marL="228600" lvl="0" indent="-228600" ea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dirty="0" smtClean="0">
                <a:latin typeface="Times New Roman" pitchFamily="18" charset="0"/>
              </a:rPr>
              <a:t>（采用拉</a:t>
            </a:r>
            <a:r>
              <a:rPr lang="zh-CN" altLang="en-US" dirty="0" smtClean="0">
                <a:latin typeface="Times New Roman" pitchFamily="18" charset="0"/>
              </a:rPr>
              <a:t>枝</a:t>
            </a:r>
            <a:r>
              <a:rPr lang="en-US" altLang="zh-CN" dirty="0" smtClean="0">
                <a:latin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</a:rPr>
              <a:t>缓放</a:t>
            </a:r>
            <a:r>
              <a:rPr lang="en-US" altLang="zh-CN" dirty="0" smtClean="0">
                <a:latin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</a:rPr>
              <a:t>疏</a:t>
            </a:r>
            <a:r>
              <a:rPr lang="zh-CN" altLang="en-US" dirty="0" smtClean="0">
                <a:latin typeface="Times New Roman" pitchFamily="18" charset="0"/>
              </a:rPr>
              <a:t>枝</a:t>
            </a:r>
            <a:r>
              <a:rPr lang="en-US" altLang="zh-CN" dirty="0" smtClean="0">
                <a:latin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</a:rPr>
              <a:t>背上新</a:t>
            </a:r>
            <a:r>
              <a:rPr lang="zh-CN" altLang="en-US" dirty="0" smtClean="0">
                <a:latin typeface="Times New Roman" pitchFamily="18" charset="0"/>
              </a:rPr>
              <a:t>梢重截</a:t>
            </a:r>
            <a:r>
              <a:rPr lang="en-US" altLang="zh-CN" dirty="0" smtClean="0">
                <a:latin typeface="Times New Roman" pitchFamily="18" charset="0"/>
              </a:rPr>
              <a:t>+</a:t>
            </a:r>
            <a:r>
              <a:rPr lang="zh-CN" altLang="en-US" dirty="0" smtClean="0">
                <a:latin typeface="Times New Roman" pitchFamily="18" charset="0"/>
              </a:rPr>
              <a:t>落</a:t>
            </a:r>
            <a:r>
              <a:rPr lang="zh-CN" altLang="en-US" dirty="0" smtClean="0">
                <a:latin typeface="Times New Roman" pitchFamily="18" charset="0"/>
              </a:rPr>
              <a:t>头等措施），注意保护剪锯口。</a:t>
            </a:r>
            <a:endParaRPr lang="en-US" altLang="zh-CN" dirty="0" smtClean="0">
              <a:latin typeface="Times New Roman" pitchFamily="18" charset="0"/>
            </a:endParaRPr>
          </a:p>
          <a:p>
            <a:pPr marL="228600" lvl="0" indent="-228600" eaLnBrk="0" hangingPunc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锯除死树、病树、弱枝；剪除死枝、枯枝、病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枝等</a:t>
            </a:r>
            <a:r>
              <a:rPr lang="zh-CN" altLang="en-US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kumimoji="0" lang="zh-CN" altLang="zh-CN" b="0" i="0" u="none" strike="noStrike" kern="1200" cap="none" spc="0" normalizeH="0" baseline="0" noProof="0" dirty="0">
              <a:ln>
                <a:noFill/>
              </a:ln>
              <a:solidFill>
                <a:srgbClr val="013C9D"/>
              </a:solidFill>
              <a:effectLst/>
              <a:uLnTx/>
              <a:uFillTx/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36883" y="459367"/>
            <a:ext cx="5044966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核桃修剪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2019\照片\魏家塬\核桃\核桃修剪\IMG2019110315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6345" y="794538"/>
            <a:ext cx="2312834" cy="3083779"/>
          </a:xfrm>
          <a:prstGeom prst="rect">
            <a:avLst/>
          </a:prstGeom>
          <a:noFill/>
        </p:spPr>
      </p:pic>
      <p:pic>
        <p:nvPicPr>
          <p:cNvPr id="6" name="图片 38915" descr="DSCN22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510" y="4019823"/>
            <a:ext cx="34290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84993"/>
          <p:cNvSpPr txBox="1"/>
          <p:nvPr/>
        </p:nvSpPr>
        <p:spPr>
          <a:xfrm>
            <a:off x="835573" y="1604032"/>
            <a:ext cx="10893972" cy="209288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zh-CN" altLang="en-US" sz="26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树形以疏散分层形和开心形为主，也可采用主干形树形。</a:t>
            </a:r>
            <a:endParaRPr lang="en-US" altLang="zh-CN" sz="26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zh-CN" altLang="en-US" sz="26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春</a:t>
            </a:r>
            <a:r>
              <a:rPr lang="zh-CN" altLang="en-US" sz="2600" dirty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剪治旺，宜剪生长过旺与不结果的树。</a:t>
            </a: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zh-CN" altLang="en-US" sz="2600" dirty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早实核桃适于短截（分枝力强、侧花芽比率高）；</a:t>
            </a:r>
            <a:endParaRPr lang="en-US" altLang="zh-CN" sz="2600" dirty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zh-CN" altLang="en-US" sz="2600" dirty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晚实核桃以疏为主、短截为辅（侧花芽比率低），大量短截影响当年产量。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3925" y="493276"/>
            <a:ext cx="5180887" cy="70802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修剪关 </a:t>
            </a:r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键 点</a:t>
            </a:r>
          </a:p>
        </p:txBody>
      </p:sp>
      <p:pic>
        <p:nvPicPr>
          <p:cNvPr id="9" name="图片 92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435" y="4162097"/>
            <a:ext cx="2519855" cy="24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3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049" y="4430109"/>
            <a:ext cx="2380593" cy="21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92164" descr="核桃树型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072" y="4114800"/>
            <a:ext cx="24241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93188" descr="核桃树型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57345" y="4293476"/>
            <a:ext cx="2593372" cy="2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主干形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3048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146041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341" y="4264627"/>
            <a:ext cx="4978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20170524_核桃树形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381000"/>
            <a:ext cx="2749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55200" y="804042"/>
            <a:ext cx="81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hlink"/>
                </a:solidFill>
              </a:rPr>
              <a:t>主干</a:t>
            </a:r>
            <a:r>
              <a:rPr lang="zh-CN" altLang="en-US" sz="2800" dirty="0" smtClean="0">
                <a:solidFill>
                  <a:schemeClr val="hlink"/>
                </a:solidFill>
              </a:rPr>
              <a:t>形树形</a:t>
            </a:r>
            <a:endParaRPr lang="zh-CN" altLang="en-US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内容占位符 3" descr="IMG2018102215043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2870200"/>
            <a:ext cx="5610225" cy="28051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2" descr="F:\2018\图片\清水核桃\短枝修剪效果\IMG2018102215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838" y="479425"/>
            <a:ext cx="3106737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57375" y="1463511"/>
            <a:ext cx="49498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</a:pPr>
            <a:r>
              <a:rPr kumimoji="1" lang="zh-CN" altLang="en-US" sz="3600" dirty="0">
                <a:solidFill>
                  <a:srgbClr val="012495"/>
                </a:solidFill>
                <a:latin typeface="楷体" pitchFamily="49" charset="-122"/>
                <a:ea typeface="华文楷体"/>
                <a:cs typeface="华文楷体"/>
              </a:rPr>
              <a:t>重短截效果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 txBox="1">
            <a:spLocks/>
          </p:cNvSpPr>
          <p:nvPr/>
        </p:nvSpPr>
        <p:spPr bwMode="auto">
          <a:xfrm>
            <a:off x="1166648" y="2043448"/>
            <a:ext cx="10105697" cy="3805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0" hangingPunct="0">
              <a:lnSpc>
                <a:spcPts val="39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刮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除枝干上的病斑、病皮、病瘤、死皮、翘皮，陇南地区注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意预防根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象甲为害。</a:t>
            </a:r>
            <a:endParaRPr lang="en-US" altLang="zh-CN" sz="28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lnSpc>
                <a:spcPts val="39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3C9D"/>
                </a:solidFill>
                <a:effectLst/>
                <a:uLnTx/>
                <a:uFillTx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好清园工作。对于树上树下的病害枝头、黑斑病和举肢蛾危害的果实、残落树皮、树叶及周围的杂草，全部清理到园外，集中深埋或焚烧。减少虫（菌）口基数。</a:t>
            </a:r>
            <a:endParaRPr lang="en-US" altLang="zh-CN" sz="2800" dirty="0" smtClean="0">
              <a:solidFill>
                <a:srgbClr val="013C9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lnSpc>
                <a:spcPts val="39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熬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制喷布石</a:t>
            </a:r>
            <a:r>
              <a:rPr lang="zh-CN" altLang="en-US" sz="2800" dirty="0" smtClean="0">
                <a:solidFill>
                  <a:srgbClr val="013C9D"/>
                </a:solidFill>
                <a:latin typeface="Times New Roman" pitchFamily="18" charset="0"/>
                <a:cs typeface="Times New Roman" pitchFamily="18" charset="0"/>
              </a:rPr>
              <a:t>硫合剂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1571" y="869270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清园与病虫害防控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63460" y="821973"/>
            <a:ext cx="5785945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清园与病虫害防控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61806" y="2090081"/>
            <a:ext cx="101298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zh-CN" altLang="en-US" dirty="0">
                <a:solidFill>
                  <a:srgbClr val="014CA7"/>
                </a:solidFill>
              </a:rPr>
              <a:t>“一病一虫”的主要防治策略（黑斑病、举肢蛾）</a:t>
            </a:r>
          </a:p>
        </p:txBody>
      </p:sp>
      <p:pic>
        <p:nvPicPr>
          <p:cNvPr id="7" name="图片 77829" descr="DSC04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444" y="3027308"/>
            <a:ext cx="34448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6804" descr="图片9"/>
          <p:cNvPicPr>
            <a:picLocks noChangeAspect="1" noChangeArrowheads="1"/>
          </p:cNvPicPr>
          <p:nvPr/>
        </p:nvPicPr>
        <p:blipFill>
          <a:blip r:embed="rId4" cstate="print">
            <a:lum contrast="32000"/>
          </a:blip>
          <a:srcRect/>
          <a:stretch>
            <a:fillRect/>
          </a:stretch>
        </p:blipFill>
        <p:spPr bwMode="auto">
          <a:xfrm>
            <a:off x="4487644" y="3065408"/>
            <a:ext cx="30622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66568" descr="照片 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706" y="3044771"/>
            <a:ext cx="34353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81048" y="475132"/>
            <a:ext cx="4950374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zh-CN" altLang="en-US" sz="4000" dirty="0" smtClean="0">
                <a:solidFill>
                  <a:schemeClr val="bg1"/>
                </a:solidFill>
                <a:latin typeface="楷体" pitchFamily="49" charset="-122"/>
              </a:rPr>
              <a:t>黑斑病防治</a:t>
            </a:r>
            <a:endParaRPr lang="zh-CN" altLang="en-US" sz="4000" dirty="0">
              <a:solidFill>
                <a:schemeClr val="bg1"/>
              </a:solidFill>
              <a:latin typeface="楷体" pitchFamily="49" charset="-122"/>
            </a:endParaRPr>
          </a:p>
        </p:txBody>
      </p:sp>
      <p:pic>
        <p:nvPicPr>
          <p:cNvPr id="4" name="图片 12" descr="标志2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40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142337"/>
          <p:cNvSpPr txBox="1">
            <a:spLocks noChangeArrowheads="1"/>
          </p:cNvSpPr>
          <p:nvPr/>
        </p:nvSpPr>
        <p:spPr bwMode="auto">
          <a:xfrm>
            <a:off x="1224674" y="1544419"/>
            <a:ext cx="9532938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选育抗病品种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，加强科学管理，提高抗病能力。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采后修剪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，清除病叶、病枝、病果，集中烧毁。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）加强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核桃举肢蛾、山核桃蚜虫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等害虫的防治工作，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减少伤口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所造成的侵入途径。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）在发病严重的地区于核桃发芽前喷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3~5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波美度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石硫合剂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，消灭越冬病菌。生长期喷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1~3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次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半量式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波尔多液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，或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甲基托布津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500~800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倍液（雌花开花前、开花后及幼果期各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次），或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的甲基托布津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500~800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倍液。</a:t>
            </a:r>
          </a:p>
        </p:txBody>
      </p:sp>
      <p:pic>
        <p:nvPicPr>
          <p:cNvPr id="11" name="Picture 6" descr="E:\2015\图片\品种资源图片\宕昌\IMG_0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933" y="629083"/>
            <a:ext cx="2363349" cy="17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wrap="none" rtlCol="0" anchor="ctr">
        <a:spAutoFit/>
      </a:bodyPr>
      <a:lstStyle>
        <a:defPPr algn="ctr" defTabSz="1289050">
          <a:lnSpc>
            <a:spcPct val="90000"/>
          </a:lnSpc>
          <a:spcBef>
            <a:spcPct val="0"/>
          </a:spcBef>
          <a:spcAft>
            <a:spcPct val="35000"/>
          </a:spcAft>
          <a:defRPr sz="2900" dirty="0">
            <a:solidFill>
              <a:prstClr val="white"/>
            </a:solidFill>
            <a:latin typeface="微软雅黑" pitchFamily="34" charset="-122"/>
            <a:ea typeface="微软雅黑" pitchFamily="34" charset="-122"/>
          </a:defRPr>
        </a:defPPr>
      </a:lstStyle>
    </a:spDef>
    <a:txDef>
      <a:spPr>
        <a:noFill/>
      </a:spPr>
      <a:bodyPr wrap="square" rtlCol="0" anchor="ctr" anchorCtr="1">
        <a:spAutoFit/>
      </a:bodyPr>
      <a:lstStyle>
        <a:defPPr marL="457200" algn="dist" eaLnBrk="0" hangingPunct="0">
          <a:defRPr sz="1600" dirty="0" smtClean="0">
            <a:solidFill>
              <a:prstClr val="black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8600</TotalTime>
  <Words>2512</Words>
  <Application>Microsoft Office PowerPoint</Application>
  <PresentationFormat>自定义</PresentationFormat>
  <Paragraphs>97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微软雅黑</vt:lpstr>
      <vt:lpstr>Times New Roman</vt:lpstr>
      <vt:lpstr>方正黑体简体</vt:lpstr>
      <vt:lpstr>楷体</vt:lpstr>
      <vt:lpstr>华文楷体</vt:lpstr>
      <vt:lpstr>Wingdings</vt:lpstr>
      <vt:lpstr>Calibri</vt:lpstr>
      <vt:lpstr>Calibri Light</vt:lpstr>
      <vt:lpstr>1_Office 主题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Windows 用户</dc:creator>
  <cp:lastModifiedBy>Administrator</cp:lastModifiedBy>
  <cp:revision>1555</cp:revision>
  <dcterms:created xsi:type="dcterms:W3CDTF">2016-04-20T14:32:00Z</dcterms:created>
  <dcterms:modified xsi:type="dcterms:W3CDTF">2020-02-26T08:47:28Z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