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14290"/>
            <a:ext cx="7929618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 smtClean="0"/>
              <a:t>一、苹果</a:t>
            </a:r>
            <a:r>
              <a:rPr lang="zh-CN" altLang="zh-CN" b="1" dirty="0" smtClean="0"/>
              <a:t>修剪正当时</a:t>
            </a:r>
            <a:endParaRPr lang="zh-CN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4071966" cy="411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 smtClean="0"/>
              <a:t>1 </a:t>
            </a:r>
            <a:r>
              <a:rPr lang="zh-CN" altLang="en-US" sz="1600" b="1" dirty="0" smtClean="0"/>
              <a:t>、</a:t>
            </a:r>
            <a:r>
              <a:rPr lang="en-US" altLang="zh-CN" sz="1600" b="1" dirty="0" smtClean="0"/>
              <a:t> </a:t>
            </a:r>
            <a:r>
              <a:rPr lang="zh-CN" altLang="zh-CN" sz="1600" b="1" dirty="0" smtClean="0"/>
              <a:t>矮化密植</a:t>
            </a:r>
            <a:r>
              <a:rPr lang="zh-CN" altLang="zh-CN" sz="1600" b="1" dirty="0" smtClean="0"/>
              <a:t>园</a:t>
            </a:r>
            <a:r>
              <a:rPr lang="zh-CN" altLang="en-US" sz="1600" b="1" dirty="0" smtClean="0"/>
              <a:t>修剪</a:t>
            </a:r>
            <a:endParaRPr lang="zh-CN" altLang="zh-CN" sz="1600" b="1" dirty="0" smtClean="0"/>
          </a:p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根据</a:t>
            </a:r>
            <a:r>
              <a:rPr lang="zh-CN" altLang="zh-CN" sz="1600" dirty="0" smtClean="0"/>
              <a:t>栽植密度大小，可按照细长纺锤形或高主干形树形整形修剪，按照“去大留小、去强留弱、去老留新、去直留平”的原则，依据</a:t>
            </a:r>
            <a:r>
              <a:rPr lang="en-US" altLang="zh-CN" sz="1600" dirty="0" smtClean="0"/>
              <a:t>3:1</a:t>
            </a:r>
            <a:r>
              <a:rPr lang="zh-CN" altLang="zh-CN" sz="1600" dirty="0" smtClean="0"/>
              <a:t>～</a:t>
            </a:r>
            <a:r>
              <a:rPr lang="en-US" altLang="zh-CN" sz="1600" dirty="0" smtClean="0"/>
              <a:t>4:1</a:t>
            </a:r>
            <a:r>
              <a:rPr lang="zh-CN" altLang="zh-CN" sz="1600" dirty="0" smtClean="0"/>
              <a:t>选留主枝，去除主干上的对生枝、相邻枝、交错枝、病虫枝，相邻两个枝的层间距达到</a:t>
            </a:r>
            <a:r>
              <a:rPr lang="en-US" altLang="zh-CN" sz="1600" dirty="0" smtClean="0"/>
              <a:t>20cm</a:t>
            </a:r>
            <a:r>
              <a:rPr lang="zh-CN" altLang="zh-CN" sz="1600" dirty="0" smtClean="0"/>
              <a:t>以上，选留的小主枝在主干上均匀轮生。主干延长头较弱的，在饱满芽处短截，保持中干生长优势。新建一、二年生矮化幼树，可将主干上抽生的枝条留</a:t>
            </a:r>
            <a:r>
              <a:rPr lang="en-US" altLang="zh-CN" sz="1600" dirty="0" smtClean="0"/>
              <a:t>0.5cm</a:t>
            </a:r>
            <a:r>
              <a:rPr lang="zh-CN" altLang="zh-CN" sz="1600" dirty="0" smtClean="0"/>
              <a:t>斜桩光干修剪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pic>
        <p:nvPicPr>
          <p:cNvPr id="1025" name="Picture 1" descr="C:\Users\Administrator\AppData\Roaming\Tencent\Users\2380734362\QQ\WinTemp\RichOle\47H$9EKFF$W}4GE}CDVHW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256"/>
            <a:ext cx="2895756" cy="1976936"/>
          </a:xfrm>
          <a:prstGeom prst="rect">
            <a:avLst/>
          </a:prstGeom>
          <a:noFill/>
        </p:spPr>
      </p:pic>
      <p:pic>
        <p:nvPicPr>
          <p:cNvPr id="7" name="Picture 2" descr="C:\Users\lenovo\Desktop\微信图片_20190610114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2922463" cy="1928826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642910" y="857232"/>
            <a:ext cx="7929618" cy="11430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85786" y="785794"/>
            <a:ext cx="7643866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solidFill>
                  <a:srgbClr val="C00000"/>
                </a:solidFill>
              </a:rPr>
              <a:t>冬季修剪是苹果树体结构调整优化的关键措施，也是果园周年管理最重要的环节之一，工作量大，技术要求高。冬季修剪未完成的近期要抓紧时间完成休眠期整形修剪工作，各地</a:t>
            </a:r>
            <a:r>
              <a:rPr lang="zh-CN" altLang="en-US" sz="1600" dirty="0" smtClean="0">
                <a:solidFill>
                  <a:srgbClr val="C00000"/>
                </a:solidFill>
              </a:rPr>
              <a:t>春季</a:t>
            </a:r>
            <a:r>
              <a:rPr lang="zh-CN" altLang="zh-CN" sz="1600" dirty="0" smtClean="0">
                <a:solidFill>
                  <a:srgbClr val="C00000"/>
                </a:solidFill>
              </a:rPr>
              <a:t>修剪应在芽萌发前</a:t>
            </a:r>
            <a:r>
              <a:rPr lang="en-US" altLang="zh-CN" sz="1600" dirty="0" smtClean="0">
                <a:solidFill>
                  <a:srgbClr val="C00000"/>
                </a:solidFill>
              </a:rPr>
              <a:t>10</a:t>
            </a:r>
            <a:r>
              <a:rPr lang="zh-CN" altLang="zh-CN" sz="1600" dirty="0" smtClean="0">
                <a:solidFill>
                  <a:srgbClr val="C00000"/>
                </a:solidFill>
              </a:rPr>
              <a:t>天</a:t>
            </a:r>
            <a:r>
              <a:rPr lang="zh-CN" altLang="en-US" sz="1600" dirty="0" smtClean="0">
                <a:solidFill>
                  <a:srgbClr val="C00000"/>
                </a:solidFill>
              </a:rPr>
              <a:t>至</a:t>
            </a:r>
            <a:r>
              <a:rPr lang="zh-CN" altLang="zh-CN" sz="1600" dirty="0" smtClean="0">
                <a:solidFill>
                  <a:srgbClr val="C00000"/>
                </a:solidFill>
              </a:rPr>
              <a:t>半月完成</a:t>
            </a:r>
            <a:r>
              <a:rPr lang="zh-CN" altLang="en-US" sz="1600" dirty="0" smtClean="0">
                <a:solidFill>
                  <a:srgbClr val="C00000"/>
                </a:solidFill>
              </a:rPr>
              <a:t>（</a:t>
            </a:r>
            <a:r>
              <a:rPr lang="en-US" altLang="zh-CN" sz="1600" dirty="0" smtClean="0">
                <a:solidFill>
                  <a:srgbClr val="C00000"/>
                </a:solidFill>
              </a:rPr>
              <a:t>3 </a:t>
            </a:r>
            <a:r>
              <a:rPr lang="zh-CN" altLang="zh-CN" sz="1600" dirty="0" smtClean="0">
                <a:solidFill>
                  <a:srgbClr val="C00000"/>
                </a:solidFill>
              </a:rPr>
              <a:t>月</a:t>
            </a:r>
            <a:r>
              <a:rPr lang="en-US" altLang="zh-CN" sz="1600" dirty="0" smtClean="0">
                <a:solidFill>
                  <a:srgbClr val="C00000"/>
                </a:solidFill>
              </a:rPr>
              <a:t>15</a:t>
            </a:r>
            <a:r>
              <a:rPr lang="zh-CN" altLang="en-US" sz="1600" dirty="0" smtClean="0">
                <a:solidFill>
                  <a:srgbClr val="C00000"/>
                </a:solidFill>
              </a:rPr>
              <a:t>日</a:t>
            </a:r>
            <a:r>
              <a:rPr lang="zh-CN" altLang="zh-CN" sz="1600" dirty="0" smtClean="0">
                <a:solidFill>
                  <a:srgbClr val="C00000"/>
                </a:solidFill>
              </a:rPr>
              <a:t>以前</a:t>
            </a:r>
            <a:r>
              <a:rPr lang="zh-CN" altLang="en-US" sz="1600" dirty="0" smtClean="0">
                <a:solidFill>
                  <a:srgbClr val="C00000"/>
                </a:solidFill>
              </a:rPr>
              <a:t>）</a:t>
            </a:r>
            <a:r>
              <a:rPr lang="zh-CN" altLang="zh-CN" sz="1600" dirty="0" smtClean="0">
                <a:solidFill>
                  <a:srgbClr val="C00000"/>
                </a:solidFill>
              </a:rPr>
              <a:t>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 smtClean="0"/>
              <a:t>2 </a:t>
            </a:r>
            <a:r>
              <a:rPr lang="zh-CN" altLang="en-US" sz="1600" b="1" dirty="0" smtClean="0"/>
              <a:t>、</a:t>
            </a:r>
            <a:r>
              <a:rPr lang="en-US" altLang="zh-CN" sz="1600" b="1" dirty="0" smtClean="0"/>
              <a:t> </a:t>
            </a:r>
            <a:r>
              <a:rPr lang="zh-CN" altLang="zh-CN" sz="1600" b="1" dirty="0" smtClean="0"/>
              <a:t>乔化</a:t>
            </a:r>
            <a:r>
              <a:rPr lang="zh-CN" altLang="zh-CN" sz="1600" b="1" dirty="0" smtClean="0"/>
              <a:t>果园</a:t>
            </a:r>
            <a:r>
              <a:rPr lang="zh-CN" altLang="en-US" sz="1600" b="1" dirty="0" smtClean="0"/>
              <a:t>修剪</a:t>
            </a:r>
            <a:endParaRPr lang="zh-CN" altLang="zh-CN" sz="1600" b="1" dirty="0" smtClean="0"/>
          </a:p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幼树可按照自由纺锤形树形要求进行整形修剪，以长放、疏枝为主，枝干比</a:t>
            </a:r>
            <a:r>
              <a:rPr lang="en-US" altLang="zh-CN" sz="1600" dirty="0" smtClean="0"/>
              <a:t>3:1</a:t>
            </a:r>
            <a:r>
              <a:rPr lang="zh-CN" altLang="zh-CN" sz="1600" dirty="0" smtClean="0"/>
              <a:t>以上选留好主枝，保持树势中庸强旺。盛果期树，可按照小冠疏层形或开心形树形进行修剪，以长放、疏枝、回缩、拉枝、垂枝为主，去除交错枝、过密枝、徒长枝、病虫枝等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214686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 smtClean="0"/>
              <a:t>3</a:t>
            </a:r>
            <a:r>
              <a:rPr lang="zh-CN" altLang="en-US" sz="1600" b="1" dirty="0" smtClean="0"/>
              <a:t>、</a:t>
            </a:r>
            <a:r>
              <a:rPr lang="en-US" altLang="zh-CN" sz="1600" b="1" dirty="0" smtClean="0"/>
              <a:t>  </a:t>
            </a:r>
            <a:r>
              <a:rPr lang="zh-CN" altLang="zh-CN" sz="1600" b="1" dirty="0" smtClean="0"/>
              <a:t>乔化郁闭</a:t>
            </a:r>
            <a:r>
              <a:rPr lang="zh-CN" altLang="zh-CN" sz="1600" b="1" dirty="0" smtClean="0"/>
              <a:t>果园</a:t>
            </a:r>
            <a:r>
              <a:rPr lang="zh-CN" altLang="en-US" sz="1600" b="1" dirty="0" smtClean="0"/>
              <a:t>修剪</a:t>
            </a:r>
            <a:endParaRPr lang="zh-CN" altLang="zh-CN" sz="1600" b="1" dirty="0" smtClean="0"/>
          </a:p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按照“间伐、提干、落头、疏枝、开角”的程序修剪，特别提醒间伐时先要把腐烂病严重的树、病毒树、死树、枯桩等挖除掉，再按照隔行、隔株或梅花形间伐，严格选留永久株。再选留高低、方位、枝势、枝组适宜的健壮骨干枝。结果枝的更新按照“去老留新、去弱留强、去直留平、去病留壮”的原则修剪，要始终保持结果枝、枝组的年轻化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pic>
        <p:nvPicPr>
          <p:cNvPr id="6" name="Picture 4" descr="C:\Users\lenovo\Documents\Tencent Files\727378433\Image\C2C\992CDB6205593FD9D42C4A6CBA1B3B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31254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500034" y="3214686"/>
            <a:ext cx="8286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C:\Users\Administrator\AppData\Roaming\Tencent\Users\2380734362\QQ\WinTemp\RichOle\IONDN{BAABC5LLE4Q[Y]JT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857628"/>
            <a:ext cx="317603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42860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二、</a:t>
            </a:r>
            <a:r>
              <a:rPr lang="en-US" altLang="zh-CN" b="1" dirty="0" smtClean="0"/>
              <a:t> </a:t>
            </a:r>
            <a:r>
              <a:rPr lang="zh-CN" altLang="zh-CN" b="1" dirty="0" smtClean="0"/>
              <a:t>清园工作要</a:t>
            </a:r>
            <a:r>
              <a:rPr lang="zh-CN" altLang="zh-CN" b="1" dirty="0" smtClean="0"/>
              <a:t>扎实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642910" y="857232"/>
            <a:ext cx="7929618" cy="192882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5786" y="857232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C00000"/>
                </a:solidFill>
              </a:rPr>
              <a:t>2019</a:t>
            </a:r>
            <a:r>
              <a:rPr lang="zh-CN" altLang="zh-CN" sz="1600" dirty="0" smtClean="0">
                <a:solidFill>
                  <a:srgbClr val="C00000"/>
                </a:solidFill>
              </a:rPr>
              <a:t>年夏秋以来，我省降雨量同比偏高，苹果早期落叶病、腐烂病、霉心病、黑星病发生较重，特别是六盘山以东产区更加严重。加之冬季气温明显偏高，果园中越冬的病虫基数较大。因此，要采取扎实有效的措施，搞好春季果园病虫害清除工作，降低果园病虫害发生基数，为后续病虫害控制及实现农药减施增效打下良好基础。春季清园工作主要做好这六个方面的工作，要求做到全面、彻底、不留死角。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6434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锯</a:t>
            </a:r>
            <a:r>
              <a:rPr lang="zh-CN" altLang="zh-CN" sz="1600" dirty="0" smtClean="0"/>
              <a:t>：对已腐烂无救的大枝，要用手锯去掉，注意锯口要平滑。</a:t>
            </a:r>
          </a:p>
          <a:p>
            <a:pPr algn="just">
              <a:lnSpc>
                <a:spcPts val="2300"/>
              </a:lnSpc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剪</a:t>
            </a:r>
            <a:r>
              <a:rPr lang="en-US" altLang="zh-CN" sz="1600" dirty="0" smtClean="0"/>
              <a:t> </a:t>
            </a:r>
            <a:r>
              <a:rPr lang="zh-CN" altLang="zh-CN" sz="1600" dirty="0" smtClean="0"/>
              <a:t>：对死亡枝、病虫严重枝要及时剪除，拿到园外，集中烧毁。</a:t>
            </a:r>
          </a:p>
          <a:p>
            <a:pPr algn="just">
              <a:lnSpc>
                <a:spcPts val="2300"/>
              </a:lnSpc>
            </a:pPr>
            <a:r>
              <a:rPr lang="en-US" altLang="zh-CN" sz="1600" dirty="0" smtClean="0"/>
              <a:t>3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刮</a:t>
            </a:r>
            <a:r>
              <a:rPr lang="zh-CN" altLang="zh-CN" sz="1600" dirty="0" smtClean="0"/>
              <a:t>：刮除腐烂病疤，挖除树皮裂缝里的越冬害虫。</a:t>
            </a:r>
          </a:p>
          <a:p>
            <a:pPr algn="just">
              <a:lnSpc>
                <a:spcPts val="2300"/>
              </a:lnSpc>
            </a:pPr>
            <a:r>
              <a:rPr lang="en-US" altLang="zh-CN" sz="1600" dirty="0" smtClean="0"/>
              <a:t>4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涂</a:t>
            </a:r>
            <a:r>
              <a:rPr lang="en-US" altLang="zh-CN" sz="1600" dirty="0" smtClean="0"/>
              <a:t> </a:t>
            </a:r>
            <a:r>
              <a:rPr lang="zh-CN" altLang="zh-CN" sz="1600" dirty="0" smtClean="0"/>
              <a:t>：对所有的锯口、剪口及刮治病疤全部涂抹伤口保护剂。</a:t>
            </a:r>
          </a:p>
          <a:p>
            <a:pPr algn="just">
              <a:lnSpc>
                <a:spcPts val="2300"/>
              </a:lnSpc>
            </a:pPr>
            <a:r>
              <a:rPr lang="en-US" altLang="zh-CN" sz="1600" dirty="0" smtClean="0"/>
              <a:t>5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清</a:t>
            </a:r>
            <a:r>
              <a:rPr lang="zh-CN" altLang="zh-CN" sz="1600" dirty="0" smtClean="0"/>
              <a:t>：清除修剪后树下的所有病虫枝条、捡拾病残果、清扫落叶，解除诱虫带、沾虫板、性诱剂，全部清理至园外，集中就地焚烧后深埋。</a:t>
            </a:r>
          </a:p>
          <a:p>
            <a:pPr algn="just">
              <a:lnSpc>
                <a:spcPts val="2300"/>
              </a:lnSpc>
            </a:pPr>
            <a:r>
              <a:rPr lang="en-US" altLang="zh-CN" sz="1600" dirty="0" smtClean="0"/>
              <a:t>6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喷</a:t>
            </a:r>
            <a:r>
              <a:rPr lang="en-US" altLang="zh-CN" sz="1600" dirty="0" smtClean="0"/>
              <a:t> </a:t>
            </a:r>
            <a:r>
              <a:rPr lang="zh-CN" altLang="zh-CN" sz="1600" dirty="0" smtClean="0"/>
              <a:t>：花芽开始萌发前喷一次</a:t>
            </a:r>
            <a:r>
              <a:rPr lang="en-US" altLang="zh-CN" sz="1600" dirty="0" smtClean="0"/>
              <a:t>5</a:t>
            </a:r>
            <a:r>
              <a:rPr lang="zh-CN" altLang="zh-CN" sz="1600" dirty="0" smtClean="0"/>
              <a:t>波美度石硫合剂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pic>
        <p:nvPicPr>
          <p:cNvPr id="15361" name="Picture 1" descr="C:\Users\Administrator\AppData\Roaming\Tencent\Users\2380734362\QQ\WinTemp\RichOle\4_QZN}GPN56ELCG}U66~IJ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928934"/>
            <a:ext cx="2500330" cy="188298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929198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3571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三、</a:t>
            </a:r>
            <a:r>
              <a:rPr lang="en-US" altLang="zh-CN" b="1" dirty="0" smtClean="0"/>
              <a:t>  </a:t>
            </a:r>
            <a:r>
              <a:rPr lang="zh-CN" altLang="zh-CN" b="1" dirty="0" smtClean="0"/>
              <a:t>肥水管理需</a:t>
            </a:r>
            <a:r>
              <a:rPr lang="zh-CN" altLang="zh-CN" b="1" dirty="0" smtClean="0"/>
              <a:t>细致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642910" y="857232"/>
            <a:ext cx="7929618" cy="135732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928670"/>
            <a:ext cx="7572428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solidFill>
                  <a:srgbClr val="C00000"/>
                </a:solidFill>
              </a:rPr>
              <a:t>果园春季土肥水管理是全年果树生产的基础和关键，务必要细致务实的搞好改土、培肥、保墒工作，按照“阳光树冠，沃土壮根”的理念，做到树上、地下管理并重，努力使果树根系“吃饱、吃好、喝好、住好”。主要做好以下几个方面的工作</a:t>
            </a:r>
            <a:r>
              <a:rPr lang="zh-CN" altLang="zh-CN" sz="1600" dirty="0" smtClean="0">
                <a:solidFill>
                  <a:srgbClr val="C00000"/>
                </a:solidFill>
              </a:rPr>
              <a:t>：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71744"/>
            <a:ext cx="4857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 </a:t>
            </a:r>
            <a:r>
              <a:rPr lang="zh-CN" altLang="zh-CN" b="1" dirty="0" smtClean="0"/>
              <a:t>萌芽前</a:t>
            </a:r>
          </a:p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去年秋季采果后未施入基肥的果园，抓紧时间及早施肥，施肥以有机肥（农家肥）、生物菌肥和复合专用肥相配合，盛果期树每株施农家肥</a:t>
            </a:r>
            <a:r>
              <a:rPr lang="en-US" altLang="zh-CN" sz="1600" dirty="0" smtClean="0"/>
              <a:t>50kg</a:t>
            </a:r>
            <a:r>
              <a:rPr lang="zh-CN" altLang="zh-CN" sz="1600" dirty="0" smtClean="0"/>
              <a:t>、生物菌肥</a:t>
            </a:r>
            <a:r>
              <a:rPr lang="en-US" altLang="zh-CN" sz="1600" dirty="0" smtClean="0"/>
              <a:t>2kg</a:t>
            </a:r>
            <a:r>
              <a:rPr lang="zh-CN" altLang="zh-CN" sz="1600" dirty="0" smtClean="0"/>
              <a:t>、大三元复合肥</a:t>
            </a:r>
            <a:r>
              <a:rPr lang="en-US" altLang="zh-CN" sz="1600" dirty="0" smtClean="0"/>
              <a:t>3kg</a:t>
            </a:r>
            <a:r>
              <a:rPr lang="zh-CN" altLang="zh-CN" sz="1600" dirty="0" smtClean="0"/>
              <a:t>。弱树此时再增加一次春季施肥，以磷酸二铵为最佳，每株施</a:t>
            </a:r>
            <a:r>
              <a:rPr lang="en-US" altLang="zh-CN" sz="1600" dirty="0" smtClean="0"/>
              <a:t>0.5kg</a:t>
            </a:r>
            <a:r>
              <a:rPr lang="zh-CN" altLang="zh-CN" sz="1600" dirty="0" smtClean="0"/>
              <a:t>。秋季落叶早、上年结果过多以及树势较弱的树，喷布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～</a:t>
            </a:r>
            <a:r>
              <a:rPr lang="en-US" altLang="zh-CN" sz="1600" dirty="0" smtClean="0"/>
              <a:t>2</a:t>
            </a:r>
            <a:r>
              <a:rPr lang="zh-CN" altLang="zh-CN" sz="1600" dirty="0" smtClean="0"/>
              <a:t>次</a:t>
            </a:r>
            <a:r>
              <a:rPr lang="en-US" altLang="zh-CN" sz="1600" dirty="0" smtClean="0"/>
              <a:t>3%</a:t>
            </a:r>
            <a:r>
              <a:rPr lang="zh-CN" altLang="zh-CN" sz="1600" dirty="0" smtClean="0"/>
              <a:t>尿素加</a:t>
            </a:r>
            <a:r>
              <a:rPr lang="en-US" altLang="zh-CN" sz="1600" dirty="0" smtClean="0"/>
              <a:t>0.5%</a:t>
            </a:r>
            <a:r>
              <a:rPr lang="zh-CN" altLang="zh-CN" sz="1600" dirty="0" smtClean="0"/>
              <a:t>硼砂，尿素选择双二脲含量低的高品质产品。有灌溉条件的萌芽前浇一次透水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pic>
        <p:nvPicPr>
          <p:cNvPr id="16385" name="Picture 1" descr="C:\Users\Administrator\AppData\Roaming\Tencent\Users\2380734362\QQ\WinTemp\RichOle\@C9BEG5B~{695U`9Y5)2)5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86124"/>
            <a:ext cx="324805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/>
              <a:t>2 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萌芽</a:t>
            </a:r>
            <a:r>
              <a:rPr lang="zh-CN" altLang="zh-CN" b="1" dirty="0" smtClean="0"/>
              <a:t>后至开花期</a:t>
            </a:r>
          </a:p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未完成施肥和覆膜的果园可继续进行施肥、覆膜。缺钙的果园施一次钙肥，每株施</a:t>
            </a:r>
            <a:r>
              <a:rPr lang="en-US" altLang="zh-CN" sz="1600" dirty="0" smtClean="0"/>
              <a:t>2kg</a:t>
            </a:r>
            <a:r>
              <a:rPr lang="zh-CN" altLang="zh-CN" sz="1600" dirty="0" smtClean="0"/>
              <a:t>硅钙镁钾肥或</a:t>
            </a:r>
            <a:r>
              <a:rPr lang="en-US" altLang="zh-CN" sz="1600" dirty="0" smtClean="0"/>
              <a:t>0.5kg</a:t>
            </a:r>
            <a:r>
              <a:rPr lang="zh-CN" altLang="zh-CN" sz="1600" dirty="0" smtClean="0"/>
              <a:t>硝酸铵钙。果园种植绿肥的及时进行播种，树盘覆膜的可行间种植，未覆膜的可全园种植，可选择毛苕子、长柔毛野豌豆、箭舌豌豆以及油菜等</a:t>
            </a:r>
            <a:r>
              <a:rPr lang="zh-CN" altLang="zh-CN" sz="1600" dirty="0" smtClean="0"/>
              <a:t>。</a:t>
            </a:r>
            <a:endParaRPr lang="zh-CN" altLang="en-US" sz="1600" dirty="0"/>
          </a:p>
        </p:txBody>
      </p:sp>
      <p:pic>
        <p:nvPicPr>
          <p:cNvPr id="5" name="Picture 8" descr="C:\Users\lenovo\Desktop\f2bda8e2e9304fd6b0a97457412a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048021" cy="2286016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>
            <a:off x="428596" y="3357562"/>
            <a:ext cx="8286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2910" y="3357562"/>
            <a:ext cx="44291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开花</a:t>
            </a:r>
            <a:r>
              <a:rPr lang="zh-CN" altLang="zh-CN" b="1" dirty="0" smtClean="0"/>
              <a:t>至套袋前</a:t>
            </a:r>
          </a:p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自然生草果园要优选草种，挖除大型杂草、冰草等不适宜杂草，当杂草长到</a:t>
            </a:r>
            <a:r>
              <a:rPr lang="en-US" altLang="zh-CN" sz="1600" dirty="0" smtClean="0"/>
              <a:t>40cm</a:t>
            </a:r>
            <a:r>
              <a:rPr lang="zh-CN" altLang="zh-CN" sz="1600" dirty="0" smtClean="0"/>
              <a:t>时进行刈割后就地覆盖，留茬高度</a:t>
            </a:r>
            <a:r>
              <a:rPr lang="en-US" altLang="zh-CN" sz="1600" dirty="0" smtClean="0"/>
              <a:t>5cm</a:t>
            </a:r>
            <a:r>
              <a:rPr lang="zh-CN" altLang="zh-CN" sz="1600" dirty="0" smtClean="0"/>
              <a:t>。开花初盛期喷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硼砂加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蔗糖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次。套袋前结合病虫害防治喷</a:t>
            </a:r>
            <a:r>
              <a:rPr lang="en-US" altLang="zh-CN" sz="1600" dirty="0" smtClean="0"/>
              <a:t>1</a:t>
            </a:r>
            <a:r>
              <a:rPr lang="zh-CN" altLang="zh-CN" sz="1600" dirty="0" smtClean="0"/>
              <a:t>～</a:t>
            </a:r>
            <a:r>
              <a:rPr lang="en-US" altLang="zh-CN" sz="1600" dirty="0" smtClean="0"/>
              <a:t>2</a:t>
            </a:r>
            <a:r>
              <a:rPr lang="zh-CN" altLang="zh-CN" sz="1600" dirty="0" smtClean="0"/>
              <a:t>次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的硝酸钙、果蔬钙等钙肥。在套袋前进行一次追肥，每株施复合肥（</a:t>
            </a:r>
            <a:r>
              <a:rPr lang="en-US" altLang="zh-CN" sz="1600" dirty="0" smtClean="0"/>
              <a:t>17-10-18</a:t>
            </a:r>
            <a:r>
              <a:rPr lang="zh-CN" altLang="zh-CN" sz="1600" dirty="0" smtClean="0"/>
              <a:t>）</a:t>
            </a:r>
            <a:r>
              <a:rPr lang="en-US" altLang="zh-CN" sz="1600" dirty="0" smtClean="0"/>
              <a:t>0.5</a:t>
            </a:r>
            <a:r>
              <a:rPr lang="zh-CN" altLang="zh-CN" sz="1600" dirty="0" smtClean="0"/>
              <a:t>～</a:t>
            </a:r>
            <a:r>
              <a:rPr lang="en-US" altLang="zh-CN" sz="1600" dirty="0" smtClean="0"/>
              <a:t>1kg</a:t>
            </a:r>
            <a:r>
              <a:rPr lang="zh-CN" altLang="zh-CN" sz="1600" dirty="0" smtClean="0"/>
              <a:t>。</a:t>
            </a:r>
            <a:endParaRPr lang="zh-CN" altLang="en-US" dirty="0"/>
          </a:p>
        </p:txBody>
      </p:sp>
      <p:pic>
        <p:nvPicPr>
          <p:cNvPr id="8" name="Picture 8" descr="G:\E盘文件\农业部苹果试验站\2016年试验站文件夹\2016年照片\Pictures\IMG_0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77866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4286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四、覆膜保墒最关键</a:t>
            </a:r>
            <a:endParaRPr lang="zh-CN" altLang="en-US" b="1" dirty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8143932" cy="327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 6"/>
          <p:cNvSpPr/>
          <p:nvPr/>
        </p:nvSpPr>
        <p:spPr>
          <a:xfrm>
            <a:off x="357158" y="857232"/>
            <a:ext cx="8572560" cy="228601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85723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solidFill>
                  <a:srgbClr val="C00000"/>
                </a:solidFill>
              </a:rPr>
              <a:t>春季</a:t>
            </a:r>
            <a:r>
              <a:rPr lang="zh-CN" altLang="zh-CN" sz="1600" dirty="0" smtClean="0">
                <a:solidFill>
                  <a:srgbClr val="C00000"/>
                </a:solidFill>
              </a:rPr>
              <a:t>在土壤</a:t>
            </a:r>
            <a:r>
              <a:rPr lang="en-US" altLang="zh-CN" sz="1600" dirty="0" smtClean="0">
                <a:solidFill>
                  <a:srgbClr val="C00000"/>
                </a:solidFill>
              </a:rPr>
              <a:t>5</a:t>
            </a:r>
            <a:r>
              <a:rPr lang="zh-CN" altLang="zh-CN" sz="1600" dirty="0" smtClean="0">
                <a:solidFill>
                  <a:srgbClr val="C00000"/>
                </a:solidFill>
              </a:rPr>
              <a:t>厘米厚的表土解冻后进行顶凌覆膜</a:t>
            </a:r>
            <a:r>
              <a:rPr lang="zh-CN" altLang="zh-CN" sz="1600" dirty="0" smtClean="0">
                <a:solidFill>
                  <a:srgbClr val="C00000"/>
                </a:solidFill>
              </a:rPr>
              <a:t>。覆膜</a:t>
            </a:r>
            <a:r>
              <a:rPr lang="zh-CN" altLang="zh-CN" sz="1600" dirty="0" smtClean="0">
                <a:solidFill>
                  <a:srgbClr val="C00000"/>
                </a:solidFill>
              </a:rPr>
              <a:t>时选择厚度</a:t>
            </a:r>
            <a:r>
              <a:rPr lang="en-US" altLang="zh-CN" sz="1600" dirty="0" smtClean="0">
                <a:solidFill>
                  <a:srgbClr val="C00000"/>
                </a:solidFill>
              </a:rPr>
              <a:t>0.012</a:t>
            </a:r>
            <a:r>
              <a:rPr lang="zh-CN" altLang="zh-CN" sz="1600" dirty="0" smtClean="0">
                <a:solidFill>
                  <a:srgbClr val="C00000"/>
                </a:solidFill>
              </a:rPr>
              <a:t>毫米</a:t>
            </a:r>
            <a:r>
              <a:rPr lang="zh-CN" altLang="zh-CN" sz="1600" dirty="0" smtClean="0">
                <a:solidFill>
                  <a:srgbClr val="C00000"/>
                </a:solidFill>
              </a:rPr>
              <a:t>以上的黑色</a:t>
            </a:r>
            <a:r>
              <a:rPr lang="zh-CN" altLang="zh-CN" sz="1600" dirty="0" smtClean="0">
                <a:solidFill>
                  <a:srgbClr val="C00000"/>
                </a:solidFill>
              </a:rPr>
              <a:t>地膜</a:t>
            </a:r>
            <a:r>
              <a:rPr lang="zh-CN" altLang="en-US" sz="1600" dirty="0" smtClean="0">
                <a:solidFill>
                  <a:srgbClr val="C00000"/>
                </a:solidFill>
              </a:rPr>
              <a:t>，</a:t>
            </a:r>
            <a:r>
              <a:rPr lang="zh-CN" altLang="zh-CN" sz="1600" dirty="0" smtClean="0">
                <a:solidFill>
                  <a:srgbClr val="C00000"/>
                </a:solidFill>
              </a:rPr>
              <a:t>腹膜</a:t>
            </a:r>
            <a:r>
              <a:rPr lang="zh-CN" altLang="zh-CN" sz="1600" dirty="0" smtClean="0">
                <a:solidFill>
                  <a:srgbClr val="C00000"/>
                </a:solidFill>
              </a:rPr>
              <a:t>后地膜的宽度为树冠最大枝展的</a:t>
            </a:r>
            <a:r>
              <a:rPr lang="en-US" altLang="zh-CN" sz="1600" dirty="0" smtClean="0">
                <a:solidFill>
                  <a:srgbClr val="C00000"/>
                </a:solidFill>
              </a:rPr>
              <a:t>70</a:t>
            </a:r>
            <a:r>
              <a:rPr lang="zh-CN" altLang="zh-CN" sz="1600" dirty="0" smtClean="0">
                <a:solidFill>
                  <a:srgbClr val="C00000"/>
                </a:solidFill>
              </a:rPr>
              <a:t>～</a:t>
            </a:r>
            <a:r>
              <a:rPr lang="en-US" altLang="zh-CN" sz="1600" dirty="0" smtClean="0">
                <a:solidFill>
                  <a:srgbClr val="C00000"/>
                </a:solidFill>
              </a:rPr>
              <a:t>80%</a:t>
            </a:r>
            <a:r>
              <a:rPr lang="zh-CN" altLang="zh-CN" sz="1600" dirty="0" smtClean="0">
                <a:solidFill>
                  <a:srgbClr val="C00000"/>
                </a:solidFill>
              </a:rPr>
              <a:t>。覆膜</a:t>
            </a:r>
            <a:r>
              <a:rPr lang="zh-CN" altLang="zh-CN" sz="1600" dirty="0" smtClean="0">
                <a:solidFill>
                  <a:srgbClr val="C00000"/>
                </a:solidFill>
              </a:rPr>
              <a:t>前，首先沿行向树盘起</a:t>
            </a:r>
            <a:r>
              <a:rPr lang="zh-CN" altLang="zh-CN" sz="1600" dirty="0" smtClean="0">
                <a:solidFill>
                  <a:srgbClr val="C00000"/>
                </a:solidFill>
              </a:rPr>
              <a:t>垄</a:t>
            </a:r>
            <a:r>
              <a:rPr lang="zh-CN" altLang="en-US" sz="1600" dirty="0" smtClean="0">
                <a:solidFill>
                  <a:srgbClr val="C00000"/>
                </a:solidFill>
              </a:rPr>
              <a:t>，</a:t>
            </a:r>
            <a:r>
              <a:rPr lang="zh-CN" altLang="zh-CN" sz="1600" dirty="0" smtClean="0">
                <a:solidFill>
                  <a:srgbClr val="C00000"/>
                </a:solidFill>
              </a:rPr>
              <a:t>中间高两边</a:t>
            </a:r>
            <a:r>
              <a:rPr lang="zh-CN" altLang="zh-CN" sz="1600" dirty="0" smtClean="0">
                <a:solidFill>
                  <a:srgbClr val="C00000"/>
                </a:solidFill>
              </a:rPr>
              <a:t>低，形成开张的“⌒”形，垄面高差</a:t>
            </a:r>
            <a:r>
              <a:rPr lang="en-US" altLang="zh-CN" sz="1600" dirty="0" smtClean="0">
                <a:solidFill>
                  <a:srgbClr val="C00000"/>
                </a:solidFill>
              </a:rPr>
              <a:t>10</a:t>
            </a:r>
            <a:r>
              <a:rPr lang="zh-CN" altLang="zh-CN" sz="1600" dirty="0" smtClean="0">
                <a:solidFill>
                  <a:srgbClr val="C00000"/>
                </a:solidFill>
              </a:rPr>
              <a:t>厘米为宜</a:t>
            </a:r>
            <a:r>
              <a:rPr lang="zh-CN" altLang="zh-CN" sz="1600" dirty="0" smtClean="0">
                <a:solidFill>
                  <a:srgbClr val="C00000"/>
                </a:solidFill>
              </a:rPr>
              <a:t>。覆膜</a:t>
            </a:r>
            <a:r>
              <a:rPr lang="zh-CN" altLang="zh-CN" sz="1600" dirty="0" smtClean="0">
                <a:solidFill>
                  <a:srgbClr val="C00000"/>
                </a:solidFill>
              </a:rPr>
              <a:t>时，要求把地膜拉紧、拉直、无皱纹、紧贴垄</a:t>
            </a:r>
            <a:r>
              <a:rPr lang="zh-CN" altLang="zh-CN" sz="1600" dirty="0" smtClean="0">
                <a:solidFill>
                  <a:srgbClr val="C00000"/>
                </a:solidFill>
              </a:rPr>
              <a:t>面</a:t>
            </a:r>
            <a:r>
              <a:rPr lang="zh-CN" altLang="en-US" sz="1600" dirty="0" smtClean="0">
                <a:solidFill>
                  <a:srgbClr val="C00000"/>
                </a:solidFill>
              </a:rPr>
              <a:t>，</a:t>
            </a:r>
            <a:r>
              <a:rPr lang="zh-CN" altLang="zh-CN" sz="1600" dirty="0" smtClean="0">
                <a:solidFill>
                  <a:srgbClr val="C00000"/>
                </a:solidFill>
              </a:rPr>
              <a:t>垄</a:t>
            </a:r>
            <a:r>
              <a:rPr lang="zh-CN" altLang="zh-CN" sz="1600" dirty="0" smtClean="0">
                <a:solidFill>
                  <a:srgbClr val="C00000"/>
                </a:solidFill>
              </a:rPr>
              <a:t>中央两侧地膜边缘以衔接为度，用细土压实；垄两侧地膜边缘埋入土中约</a:t>
            </a:r>
            <a:r>
              <a:rPr lang="en-US" altLang="zh-CN" sz="1600" dirty="0" smtClean="0">
                <a:solidFill>
                  <a:srgbClr val="C00000"/>
                </a:solidFill>
              </a:rPr>
              <a:t>5</a:t>
            </a:r>
            <a:r>
              <a:rPr lang="zh-CN" altLang="zh-CN" sz="1600" dirty="0" smtClean="0">
                <a:solidFill>
                  <a:srgbClr val="C00000"/>
                </a:solidFill>
              </a:rPr>
              <a:t>厘米</a:t>
            </a:r>
            <a:r>
              <a:rPr lang="zh-CN" altLang="zh-CN" sz="1600" dirty="0" smtClean="0">
                <a:solidFill>
                  <a:srgbClr val="C00000"/>
                </a:solidFill>
              </a:rPr>
              <a:t>。地膜</a:t>
            </a:r>
            <a:r>
              <a:rPr lang="zh-CN" altLang="zh-CN" sz="1600" dirty="0" smtClean="0">
                <a:solidFill>
                  <a:srgbClr val="C00000"/>
                </a:solidFill>
              </a:rPr>
              <a:t>覆好后，在垄面两侧距离地膜边缘</a:t>
            </a:r>
            <a:r>
              <a:rPr lang="en-US" altLang="zh-CN" sz="1600" dirty="0" smtClean="0">
                <a:solidFill>
                  <a:srgbClr val="C00000"/>
                </a:solidFill>
              </a:rPr>
              <a:t>3</a:t>
            </a:r>
            <a:r>
              <a:rPr lang="zh-CN" altLang="zh-CN" sz="1600" dirty="0" smtClean="0">
                <a:solidFill>
                  <a:srgbClr val="C00000"/>
                </a:solidFill>
              </a:rPr>
              <a:t>厘米处沿行向开挖修整</a:t>
            </a:r>
            <a:r>
              <a:rPr lang="zh-CN" altLang="zh-CN" sz="1600" dirty="0" smtClean="0">
                <a:solidFill>
                  <a:srgbClr val="C00000"/>
                </a:solidFill>
              </a:rPr>
              <a:t>深</a:t>
            </a:r>
            <a:r>
              <a:rPr lang="en-US" altLang="zh-CN" sz="1600" dirty="0" smtClean="0">
                <a:solidFill>
                  <a:srgbClr val="C00000"/>
                </a:solidFill>
              </a:rPr>
              <a:t>15</a:t>
            </a:r>
            <a:r>
              <a:rPr lang="zh-CN" altLang="zh-CN" sz="1600" dirty="0" smtClean="0">
                <a:solidFill>
                  <a:srgbClr val="C00000"/>
                </a:solidFill>
              </a:rPr>
              <a:t>厘米</a:t>
            </a:r>
            <a:r>
              <a:rPr lang="zh-CN" altLang="zh-CN" sz="1600" dirty="0" smtClean="0">
                <a:solidFill>
                  <a:srgbClr val="C00000"/>
                </a:solidFill>
              </a:rPr>
              <a:t>、</a:t>
            </a:r>
            <a:r>
              <a:rPr lang="zh-CN" altLang="zh-CN" sz="1600" dirty="0" smtClean="0">
                <a:solidFill>
                  <a:srgbClr val="C00000"/>
                </a:solidFill>
              </a:rPr>
              <a:t>宽</a:t>
            </a:r>
            <a:r>
              <a:rPr lang="en-US" altLang="zh-CN" sz="1600" dirty="0" smtClean="0">
                <a:solidFill>
                  <a:srgbClr val="C00000"/>
                </a:solidFill>
              </a:rPr>
              <a:t>20</a:t>
            </a:r>
            <a:r>
              <a:rPr lang="zh-CN" altLang="zh-CN" sz="1600" dirty="0" smtClean="0">
                <a:solidFill>
                  <a:srgbClr val="C00000"/>
                </a:solidFill>
              </a:rPr>
              <a:t>厘米的集雨</a:t>
            </a:r>
            <a:r>
              <a:rPr lang="zh-CN" altLang="zh-CN" sz="1600" dirty="0" smtClean="0">
                <a:solidFill>
                  <a:srgbClr val="C00000"/>
                </a:solidFill>
              </a:rPr>
              <a:t>沟。有</a:t>
            </a:r>
            <a:r>
              <a:rPr lang="zh-CN" altLang="zh-CN" sz="1600" dirty="0" smtClean="0">
                <a:solidFill>
                  <a:srgbClr val="C00000"/>
                </a:solidFill>
              </a:rPr>
              <a:t>条件还可以结合穴贮肥水、行间覆草等技术</a:t>
            </a:r>
            <a:r>
              <a:rPr lang="zh-CN" altLang="zh-CN" sz="1600" dirty="0" smtClean="0">
                <a:solidFill>
                  <a:srgbClr val="C00000"/>
                </a:solidFill>
              </a:rPr>
              <a:t>。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42860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六、</a:t>
            </a:r>
            <a:r>
              <a:rPr lang="zh-CN" altLang="zh-CN" b="1" dirty="0" smtClean="0"/>
              <a:t>花期防冻</a:t>
            </a:r>
            <a:r>
              <a:rPr lang="zh-CN" altLang="en-US" b="1" dirty="0" smtClean="0"/>
              <a:t>早谋划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571472" y="857232"/>
            <a:ext cx="8001056" cy="157163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85723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solidFill>
                  <a:srgbClr val="C00000"/>
                </a:solidFill>
              </a:rPr>
              <a:t>根据去冬今春气温明显高于往年的情境判断，加之近期气温变化无常，可能今年我省发生倒春寒</a:t>
            </a:r>
            <a:r>
              <a:rPr lang="en-US" altLang="zh-CN" sz="1600" dirty="0" smtClean="0">
                <a:solidFill>
                  <a:srgbClr val="C00000"/>
                </a:solidFill>
              </a:rPr>
              <a:t>/</a:t>
            </a:r>
            <a:r>
              <a:rPr lang="zh-CN" altLang="zh-CN" sz="1600" dirty="0" smtClean="0">
                <a:solidFill>
                  <a:srgbClr val="C00000"/>
                </a:solidFill>
              </a:rPr>
              <a:t>晚霜冻危害风险的概率较大</a:t>
            </a:r>
            <a:r>
              <a:rPr lang="zh-CN" altLang="zh-CN" sz="1600" dirty="0" smtClean="0">
                <a:solidFill>
                  <a:srgbClr val="C00000"/>
                </a:solidFill>
              </a:rPr>
              <a:t>，</a:t>
            </a:r>
            <a:r>
              <a:rPr lang="zh-CN" altLang="zh-CN" sz="1600" dirty="0" smtClean="0">
                <a:solidFill>
                  <a:srgbClr val="C00000"/>
                </a:solidFill>
              </a:rPr>
              <a:t>果园经营主体及时通过手机短息天气预报、当地电视台报播天气预报、当地气象台发布的寒流降温预报，最好是掌握一周内、一旬内的天气变化情况</a:t>
            </a:r>
            <a:r>
              <a:rPr lang="zh-CN" altLang="zh-CN" sz="1600" dirty="0" smtClean="0">
                <a:solidFill>
                  <a:srgbClr val="C00000"/>
                </a:solidFill>
              </a:rPr>
              <a:t>，提前</a:t>
            </a:r>
            <a:r>
              <a:rPr lang="zh-CN" altLang="zh-CN" sz="1600" dirty="0" smtClean="0">
                <a:solidFill>
                  <a:srgbClr val="C00000"/>
                </a:solidFill>
              </a:rPr>
              <a:t>制定行之有效、针对性强的防灾减灾工作预案</a:t>
            </a:r>
            <a:r>
              <a:rPr lang="zh-CN" altLang="zh-CN" sz="1600" dirty="0" smtClean="0">
                <a:solidFill>
                  <a:srgbClr val="C00000"/>
                </a:solidFill>
              </a:rPr>
              <a:t>。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500066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（一）霜冻发生前预防措施</a:t>
            </a:r>
            <a:endParaRPr lang="en-US" altLang="zh-CN" b="1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1</a:t>
            </a:r>
            <a:r>
              <a:rPr lang="zh-CN" altLang="zh-CN" sz="1600" dirty="0" smtClean="0"/>
              <a:t>、果园</a:t>
            </a:r>
            <a:r>
              <a:rPr lang="zh-CN" altLang="zh-CN" sz="1600" dirty="0" smtClean="0"/>
              <a:t>早春</a:t>
            </a:r>
            <a:r>
              <a:rPr lang="zh-CN" altLang="zh-CN" sz="1600" dirty="0" smtClean="0"/>
              <a:t>灌溉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树</a:t>
            </a:r>
            <a:r>
              <a:rPr lang="zh-CN" altLang="en-US" sz="1600" dirty="0" smtClean="0"/>
              <a:t>干</a:t>
            </a:r>
            <a:r>
              <a:rPr lang="zh-CN" altLang="zh-CN" sz="1600" dirty="0" smtClean="0"/>
              <a:t>涂白</a:t>
            </a:r>
            <a:r>
              <a:rPr lang="zh-CN" altLang="en-US" sz="1600" dirty="0" smtClean="0"/>
              <a:t>。</a:t>
            </a:r>
            <a:endParaRPr lang="zh-CN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3</a:t>
            </a:r>
            <a:r>
              <a:rPr lang="zh-CN" altLang="zh-CN" sz="1600" dirty="0" smtClean="0"/>
              <a:t>、果园喷水及</a:t>
            </a:r>
            <a:r>
              <a:rPr lang="zh-CN" altLang="zh-CN" sz="1600" dirty="0" smtClean="0"/>
              <a:t>营养液。</a:t>
            </a:r>
            <a:r>
              <a:rPr lang="zh-CN" altLang="zh-CN" sz="1600" dirty="0" smtClean="0"/>
              <a:t>在霜冻来临前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树体</a:t>
            </a:r>
            <a:r>
              <a:rPr lang="zh-CN" altLang="zh-CN" sz="1600" dirty="0" smtClean="0"/>
              <a:t>连续</a:t>
            </a:r>
            <a:r>
              <a:rPr lang="zh-CN" altLang="zh-CN" sz="1600" dirty="0" smtClean="0"/>
              <a:t>喷</a:t>
            </a:r>
            <a:r>
              <a:rPr lang="zh-CN" altLang="zh-CN" sz="1600" dirty="0" smtClean="0"/>
              <a:t>水或</a:t>
            </a:r>
            <a:r>
              <a:rPr lang="zh-CN" altLang="zh-CN" sz="1600" dirty="0" smtClean="0"/>
              <a:t>喷布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尿素（磷酸二氢钾、碧护、冰护）加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蔗糖。</a:t>
            </a:r>
            <a:endParaRPr lang="zh-CN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4</a:t>
            </a:r>
            <a:r>
              <a:rPr lang="zh-CN" altLang="zh-CN" sz="1600" dirty="0" smtClean="0"/>
              <a:t>、果园熏</a:t>
            </a:r>
            <a:r>
              <a:rPr lang="zh-CN" altLang="zh-CN" sz="1600" dirty="0" smtClean="0"/>
              <a:t>烟。</a:t>
            </a:r>
            <a:endParaRPr lang="zh-CN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5</a:t>
            </a:r>
            <a:r>
              <a:rPr lang="zh-CN" altLang="zh-CN" sz="1600" dirty="0" smtClean="0"/>
              <a:t>、果园安装防霜机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661044"/>
            <a:ext cx="2714644" cy="203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C:\Users\Administrator\AppData\Roaming\Tencent\Users\2380734362\QQ\WinTemp\RichOle\H~Z_3]JFNKW3AC4YIU)S)`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2"/>
            <a:ext cx="2682331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7232"/>
            <a:ext cx="40005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/>
              <a:t>（二）</a:t>
            </a:r>
            <a:r>
              <a:rPr lang="zh-CN" altLang="zh-CN" b="1" dirty="0" smtClean="0"/>
              <a:t>霜冻</a:t>
            </a:r>
            <a:r>
              <a:rPr lang="zh-CN" altLang="zh-CN" b="1" dirty="0" smtClean="0"/>
              <a:t>发生后挽救</a:t>
            </a:r>
            <a:r>
              <a:rPr lang="zh-CN" altLang="zh-CN" b="1" dirty="0" smtClean="0"/>
              <a:t>措施</a:t>
            </a:r>
            <a:endParaRPr lang="en-US" altLang="zh-CN" b="1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停止</a:t>
            </a:r>
            <a:r>
              <a:rPr lang="zh-CN" altLang="zh-CN" sz="1600" dirty="0" smtClean="0"/>
              <a:t>疏花，延迟定果，定果时间推迟到幼果坐定以后进行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喷</a:t>
            </a:r>
            <a:r>
              <a:rPr lang="zh-CN" altLang="zh-CN" sz="1600" dirty="0" smtClean="0"/>
              <a:t>布营养液，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硼砂加</a:t>
            </a:r>
            <a:r>
              <a:rPr lang="en-US" altLang="zh-CN" sz="1600" dirty="0" smtClean="0"/>
              <a:t>0.3%</a:t>
            </a:r>
            <a:r>
              <a:rPr lang="zh-CN" altLang="zh-CN" sz="1600" dirty="0" smtClean="0"/>
              <a:t>蔗糖，滴水为度，促进授粉受精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3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人工</a:t>
            </a:r>
            <a:r>
              <a:rPr lang="zh-CN" altLang="en-US" sz="1600" dirty="0" smtClean="0"/>
              <a:t>、壁蜂</a:t>
            </a:r>
            <a:r>
              <a:rPr lang="zh-CN" altLang="zh-CN" sz="1600" dirty="0" smtClean="0"/>
              <a:t>授粉</a:t>
            </a:r>
            <a:r>
              <a:rPr lang="zh-CN" altLang="zh-CN" sz="1600" dirty="0" smtClean="0"/>
              <a:t>。及早准备</a:t>
            </a:r>
            <a:r>
              <a:rPr lang="zh-CN" altLang="zh-CN" sz="1600" dirty="0" smtClean="0"/>
              <a:t>花粉</a:t>
            </a:r>
            <a:r>
              <a:rPr lang="zh-CN" altLang="en-US" sz="1600" dirty="0" smtClean="0"/>
              <a:t>、壁蜂或蜜蜂</a:t>
            </a:r>
            <a:r>
              <a:rPr lang="zh-CN" altLang="zh-CN" sz="1600" dirty="0" smtClean="0"/>
              <a:t>，</a:t>
            </a:r>
            <a:r>
              <a:rPr lang="zh-CN" altLang="zh-CN" sz="1600" dirty="0" smtClean="0"/>
              <a:t>采用人工点授、器械喷粉、花粉悬浮液喷雾等方法进行</a:t>
            </a:r>
            <a:r>
              <a:rPr lang="zh-CN" altLang="zh-CN" sz="1600" dirty="0" smtClean="0"/>
              <a:t>人工授粉</a:t>
            </a:r>
            <a:r>
              <a:rPr lang="zh-CN" altLang="en-US" sz="1600" dirty="0" smtClean="0"/>
              <a:t>，释放壁蜂、蜜蜂辅助授粉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algn="just">
              <a:lnSpc>
                <a:spcPct val="150000"/>
              </a:lnSpc>
            </a:pPr>
            <a:r>
              <a:rPr lang="en-US" altLang="zh-CN" sz="1600" dirty="0" smtClean="0"/>
              <a:t>4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充分</a:t>
            </a:r>
            <a:r>
              <a:rPr lang="zh-CN" altLang="zh-CN" sz="1600" dirty="0" smtClean="0"/>
              <a:t>选用高质的边花、腋花芽花坐果，保证产量。</a:t>
            </a:r>
          </a:p>
          <a:p>
            <a:endParaRPr lang="zh-CN" altLang="en-US" dirty="0"/>
          </a:p>
        </p:txBody>
      </p:sp>
      <p:pic>
        <p:nvPicPr>
          <p:cNvPr id="20481" name="Picture 1" descr="C:\Users\Administrator\AppData\Roaming\Tencent\Users\2380734362\QQ\WinTemp\RichOle\NID`~JK[SX@Z9YWB%~E52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3270092" cy="2233603"/>
          </a:xfrm>
          <a:prstGeom prst="rect">
            <a:avLst/>
          </a:prstGeom>
          <a:noFill/>
        </p:spPr>
      </p:pic>
      <p:pic>
        <p:nvPicPr>
          <p:cNvPr id="7" name="Picture 2" descr="IMG_5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342900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1386</Words>
  <Application>Microsoft Office PowerPoint</Application>
  <PresentationFormat>全屏显示(4:3)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19</cp:revision>
  <dcterms:created xsi:type="dcterms:W3CDTF">2020-02-26T09:29:06Z</dcterms:created>
  <dcterms:modified xsi:type="dcterms:W3CDTF">2020-02-26T13:55:59Z</dcterms:modified>
</cp:coreProperties>
</file>