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99" r:id="rId2"/>
    <p:sldId id="576" r:id="rId3"/>
    <p:sldId id="579" r:id="rId4"/>
    <p:sldId id="581" r:id="rId5"/>
    <p:sldId id="603" r:id="rId6"/>
    <p:sldId id="577" r:id="rId7"/>
    <p:sldId id="578" r:id="rId8"/>
    <p:sldId id="580" r:id="rId9"/>
    <p:sldId id="589" r:id="rId10"/>
    <p:sldId id="591" r:id="rId11"/>
    <p:sldId id="516" r:id="rId12"/>
    <p:sldId id="625" r:id="rId13"/>
    <p:sldId id="519" r:id="rId14"/>
    <p:sldId id="527" r:id="rId15"/>
    <p:sldId id="542" r:id="rId16"/>
    <p:sldId id="544" r:id="rId17"/>
    <p:sldId id="528" r:id="rId18"/>
    <p:sldId id="545" r:id="rId19"/>
    <p:sldId id="511" r:id="rId20"/>
    <p:sldId id="512" r:id="rId21"/>
  </p:sldIdLst>
  <p:sldSz cx="12192000" cy="6858000"/>
  <p:notesSz cx="6858000" cy="9144000"/>
  <p:embeddedFontLst>
    <p:embeddedFont>
      <p:font typeface="楷体" pitchFamily="49" charset="-122"/>
      <p:regular r:id="rId23"/>
    </p:embeddedFont>
    <p:embeddedFont>
      <p:font typeface="微软雅黑" pitchFamily="34" charset="-122"/>
      <p:regular r:id="rId24"/>
      <p:bold r:id="rId25"/>
    </p:embeddedFont>
    <p:embeddedFont>
      <p:font typeface="黑体" pitchFamily="49" charset="-122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楷体_GB2312" charset="-122"/>
      <p:regular r:id="rId31"/>
    </p:embeddedFont>
    <p:embeddedFont>
      <p:font typeface="Calibri Light" pitchFamily="34" charset="0"/>
      <p:regular r:id="rId32"/>
      <p:italic r:id="rId33"/>
    </p:embeddedFont>
    <p:embeddedFont>
      <p:font typeface="SimSun-ExtB" pitchFamily="49" charset="-122"/>
      <p:regular r:id="rId3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900" kern="1200">
        <a:solidFill>
          <a:srgbClr val="FFFFFF"/>
        </a:solidFill>
        <a:latin typeface="微软雅黑" pitchFamily="34" charset="-122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900" kern="1200">
        <a:solidFill>
          <a:srgbClr val="FFFFFF"/>
        </a:solidFill>
        <a:latin typeface="微软雅黑" pitchFamily="34" charset="-122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900" kern="1200">
        <a:solidFill>
          <a:srgbClr val="FFFFFF"/>
        </a:solidFill>
        <a:latin typeface="微软雅黑" pitchFamily="34" charset="-122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900" kern="1200">
        <a:solidFill>
          <a:srgbClr val="FFFFFF"/>
        </a:solidFill>
        <a:latin typeface="微软雅黑" pitchFamily="34" charset="-122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900" kern="1200">
        <a:solidFill>
          <a:srgbClr val="FFFFFF"/>
        </a:solidFill>
        <a:latin typeface="微软雅黑" pitchFamily="34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2900" kern="1200">
        <a:solidFill>
          <a:srgbClr val="FFFFFF"/>
        </a:solidFill>
        <a:latin typeface="微软雅黑" pitchFamily="34" charset="-122"/>
        <a:ea typeface="宋体" pitchFamily="2" charset="-122"/>
        <a:cs typeface="+mn-cs"/>
      </a:defRPr>
    </a:lvl6pPr>
    <a:lvl7pPr marL="2743200" algn="l" defTabSz="914400" rtl="0" eaLnBrk="1" latinLnBrk="0" hangingPunct="1">
      <a:defRPr sz="2900" kern="1200">
        <a:solidFill>
          <a:srgbClr val="FFFFFF"/>
        </a:solidFill>
        <a:latin typeface="微软雅黑" pitchFamily="34" charset="-122"/>
        <a:ea typeface="宋体" pitchFamily="2" charset="-122"/>
        <a:cs typeface="+mn-cs"/>
      </a:defRPr>
    </a:lvl7pPr>
    <a:lvl8pPr marL="3200400" algn="l" defTabSz="914400" rtl="0" eaLnBrk="1" latinLnBrk="0" hangingPunct="1">
      <a:defRPr sz="2900" kern="1200">
        <a:solidFill>
          <a:srgbClr val="FFFFFF"/>
        </a:solidFill>
        <a:latin typeface="微软雅黑" pitchFamily="34" charset="-122"/>
        <a:ea typeface="宋体" pitchFamily="2" charset="-122"/>
        <a:cs typeface="+mn-cs"/>
      </a:defRPr>
    </a:lvl8pPr>
    <a:lvl9pPr marL="3657600" algn="l" defTabSz="914400" rtl="0" eaLnBrk="1" latinLnBrk="0" hangingPunct="1">
      <a:defRPr sz="2900" kern="1200">
        <a:solidFill>
          <a:srgbClr val="FFFFFF"/>
        </a:solidFill>
        <a:latin typeface="微软雅黑" pitchFamily="34" charset="-122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FF66"/>
    <a:srgbClr val="00CC99"/>
    <a:srgbClr val="FF6600"/>
    <a:srgbClr val="01489D"/>
    <a:srgbClr val="013C9D"/>
    <a:srgbClr val="0060A8"/>
    <a:srgbClr val="008080"/>
    <a:srgbClr val="014CA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4" autoAdjust="0"/>
    <p:restoredTop sz="77451" autoAdjust="0"/>
  </p:normalViewPr>
  <p:slideViewPr>
    <p:cSldViewPr snapToGrid="0">
      <p:cViewPr varScale="1">
        <p:scale>
          <a:sx n="114" d="100"/>
          <a:sy n="114" d="100"/>
        </p:scale>
        <p:origin x="-702" y="-96"/>
      </p:cViewPr>
      <p:guideLst>
        <p:guide orient="horz" pos="2160"/>
        <p:guide orient="horz" pos="119"/>
        <p:guide orient="horz" pos="4201"/>
        <p:guide pos="3908"/>
        <p:guide pos="744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>
        <p:scale>
          <a:sx n="118" d="100"/>
          <a:sy n="118" d="100"/>
        </p:scale>
        <p:origin x="-1248" y="323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864CE8E-3A70-482B-933A-98FB3107B495}" type="datetimeFigureOut">
              <a:rPr lang="zh-CN" altLang="en-US"/>
              <a:pPr>
                <a:defRPr/>
              </a:pPr>
              <a:t>2020/2/25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18AC83-AE7E-4331-91B9-6E6A530AAB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200" smtClean="0"/>
              <a:t>尊敬的各位领导、各位朋友，很荣幸有机会来进行花椒生产栽培技术相关情况的交流汇报。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0F6E6-C4A5-4AD6-AD75-1972FE58A681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0"/>
            <a:ext cx="12192000" cy="1200150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effectLst/>
        </p:spPr>
        <p:txBody>
          <a:bodyPr>
            <a:spAutoFit/>
          </a:bodyPr>
          <a:lstStyle/>
          <a:p>
            <a:pPr marL="457200" indent="-457200" eaLnBrk="0" hangingPunct="0">
              <a:defRPr/>
            </a:pPr>
            <a:endParaRPr lang="zh-CN" altLang="en-US" sz="7200" b="1" dirty="0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5" name="文本框 46"/>
          <p:cNvSpPr txBox="1"/>
          <p:nvPr userDrawn="1"/>
        </p:nvSpPr>
        <p:spPr>
          <a:xfrm>
            <a:off x="8867775" y="6269038"/>
            <a:ext cx="2690813" cy="317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甘肃省农科院林果花卉研究所</a:t>
            </a:r>
            <a:endParaRPr lang="en-US" altLang="zh-CN" sz="1500" b="1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7470775" y="6508750"/>
            <a:ext cx="4721225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rgbClr val="7030A0"/>
                </a:solidFill>
                <a:latin typeface="SimSun-ExtB" pitchFamily="49" charset="-122"/>
                <a:ea typeface="SimSun-ExtB" pitchFamily="49" charset="-122"/>
                <a:cs typeface="Arial" pitchFamily="34" charset="0"/>
              </a:rPr>
              <a:t>FRUIT AND FLORICULTURE INSTITUTE OF GANSU ACADEMY OF AGRICULTURAL SCIENCES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06375"/>
            <a:ext cx="42878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秦安花椒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93765" y="0"/>
            <a:ext cx="5998235" cy="1268082"/>
          </a:xfrm>
          <a:prstGeom prst="rect">
            <a:avLst/>
          </a:prstGeom>
          <a:ln>
            <a:solidFill>
              <a:srgbClr val="99FF66"/>
            </a:solidFill>
          </a:ln>
          <a:effectLst>
            <a:softEdge rad="317500"/>
          </a:effectLst>
        </p:spPr>
      </p:pic>
      <p:pic>
        <p:nvPicPr>
          <p:cNvPr id="11" name="图片 10" descr="IMG_结果状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5883215"/>
            <a:ext cx="1613140" cy="974785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36" r:id="rId1"/>
    <p:sldLayoutId id="2147484937" r:id="rId2"/>
    <p:sldLayoutId id="2147484938" r:id="rId3"/>
    <p:sldLayoutId id="2147484939" r:id="rId4"/>
    <p:sldLayoutId id="2147484940" r:id="rId5"/>
    <p:sldLayoutId id="2147484941" r:id="rId6"/>
    <p:sldLayoutId id="2147484942" r:id="rId7"/>
    <p:sldLayoutId id="2147484943" r:id="rId8"/>
    <p:sldLayoutId id="2147484944" r:id="rId9"/>
    <p:sldLayoutId id="2147484945" r:id="rId10"/>
    <p:sldLayoutId id="2147484946" r:id="rId11"/>
    <p:sldLayoutId id="2147484947" r:id="rId12"/>
    <p:sldLayoutId id="2147484948" r:id="rId13"/>
    <p:sldLayoutId id="2147484949" r:id="rId14"/>
    <p:sldLayoutId id="2147484950" r:id="rId15"/>
    <p:sldLayoutId id="2147484951" r:id="rId16"/>
    <p:sldLayoutId id="2147484952" r:id="rId17"/>
    <p:sldLayoutId id="2147484953" r:id="rId18"/>
    <p:sldLayoutId id="2147484954" r:id="rId19"/>
    <p:sldLayoutId id="2147484955" r:id="rId20"/>
    <p:sldLayoutId id="2147484956" r:id="rId21"/>
    <p:sldLayoutId id="2147484957" r:id="rId22"/>
    <p:sldLayoutId id="2147484958" r:id="rId23"/>
    <p:sldLayoutId id="2147484959" r:id="rId24"/>
    <p:sldLayoutId id="2147484935" r:id="rId2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ngyao001.com/sell/search.php?kw=%EF%BF%BD%EF%BF%BD%EF%BF%BD%EF%BF%BD%EF%BF%BD&amp;submit=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本框 46"/>
          <p:cNvSpPr txBox="1">
            <a:spLocks noChangeArrowheads="1"/>
          </p:cNvSpPr>
          <p:nvPr/>
        </p:nvSpPr>
        <p:spPr bwMode="auto">
          <a:xfrm>
            <a:off x="3507588" y="4924339"/>
            <a:ext cx="5859463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甘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肃省农业科学院林果花卉研究所</a:t>
            </a:r>
            <a:endParaRPr lang="en-US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676" name="TextBox 14"/>
          <p:cNvSpPr txBox="1">
            <a:spLocks noChangeArrowheads="1"/>
          </p:cNvSpPr>
          <p:nvPr/>
        </p:nvSpPr>
        <p:spPr bwMode="auto">
          <a:xfrm>
            <a:off x="4169328" y="5389068"/>
            <a:ext cx="4639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Aft>
                <a:spcPct val="35000"/>
              </a:spcAft>
            </a:pPr>
            <a:r>
              <a:rPr lang="zh-CN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韩 </a:t>
            </a:r>
            <a:r>
              <a:rPr lang="zh-CN" altLang="en-US" sz="4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富 </a:t>
            </a:r>
            <a:r>
              <a:rPr lang="zh-CN" altLang="en-US" sz="4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军</a:t>
            </a:r>
            <a:r>
              <a:rPr lang="zh-CN" altLang="en-US" sz="1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1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13919350758</a:t>
            </a:r>
            <a:r>
              <a:rPr lang="zh-CN" altLang="en-US" sz="1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          </a:t>
            </a:r>
            <a:endParaRPr lang="zh-CN" altLang="en-US" sz="1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677" name="矩形 9"/>
          <p:cNvSpPr>
            <a:spLocks noChangeArrowheads="1"/>
          </p:cNvSpPr>
          <p:nvPr/>
        </p:nvSpPr>
        <p:spPr bwMode="auto">
          <a:xfrm>
            <a:off x="1057012" y="2369905"/>
            <a:ext cx="968089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6600" dirty="0"/>
              <a:t>花</a:t>
            </a:r>
            <a:r>
              <a:rPr lang="zh-CN" altLang="zh-CN" sz="54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花</a:t>
            </a:r>
            <a:r>
              <a:rPr lang="zh-CN" altLang="zh-CN" sz="5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椒</a:t>
            </a:r>
            <a:r>
              <a:rPr lang="zh-CN" altLang="en-US" sz="5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生产栽培关键管</a:t>
            </a:r>
            <a:r>
              <a:rPr lang="zh-CN" altLang="en-US" sz="54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理技术</a:t>
            </a:r>
          </a:p>
        </p:txBody>
      </p:sp>
      <p:pic>
        <p:nvPicPr>
          <p:cNvPr id="11" name="图片 10" descr="IMG_结果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2330" y="0"/>
            <a:ext cx="3199001" cy="1635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圆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9584" y="4756558"/>
            <a:ext cx="1476463" cy="133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:\2019年文件夹\农科院图标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5834"/>
            <a:ext cx="5838738" cy="1375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覆膜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100013" y="1212850"/>
            <a:ext cx="2911475" cy="2579688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 descr="定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413" y="4983163"/>
            <a:ext cx="6216650" cy="176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 descr="培土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0700" y="1233488"/>
            <a:ext cx="5083175" cy="2482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 descr="支柱、覆草保护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3100" y="1233488"/>
            <a:ext cx="3455988" cy="2608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 descr="取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0700" y="3968750"/>
            <a:ext cx="5067300" cy="2725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159" name="标题 1"/>
          <p:cNvSpPr>
            <a:spLocks noGrp="1"/>
          </p:cNvSpPr>
          <p:nvPr>
            <p:ph type="ctrTitle"/>
          </p:nvPr>
        </p:nvSpPr>
        <p:spPr bwMode="auto">
          <a:xfrm>
            <a:off x="1272637" y="3988951"/>
            <a:ext cx="3634923" cy="708884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花椒苗定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植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管护</a:t>
            </a:r>
          </a:p>
        </p:txBody>
      </p:sp>
      <p:sp>
        <p:nvSpPr>
          <p:cNvPr id="49160" name="椭圆 9"/>
          <p:cNvSpPr>
            <a:spLocks noChangeArrowheads="1"/>
          </p:cNvSpPr>
          <p:nvPr/>
        </p:nvSpPr>
        <p:spPr bwMode="auto">
          <a:xfrm>
            <a:off x="5116513" y="3125788"/>
            <a:ext cx="655637" cy="693737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CN">
                <a:solidFill>
                  <a:srgbClr val="FF0000"/>
                </a:solidFill>
                <a:ea typeface="微软雅黑" pitchFamily="34" charset="-122"/>
              </a:rPr>
              <a:t>2</a:t>
            </a:r>
            <a:endParaRPr lang="zh-CN" altLang="en-US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49161" name="椭圆 10"/>
          <p:cNvSpPr>
            <a:spLocks noChangeArrowheads="1"/>
          </p:cNvSpPr>
          <p:nvPr/>
        </p:nvSpPr>
        <p:spPr bwMode="auto">
          <a:xfrm>
            <a:off x="10772775" y="5853113"/>
            <a:ext cx="654050" cy="6953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CN">
                <a:solidFill>
                  <a:srgbClr val="FF0000"/>
                </a:solidFill>
                <a:ea typeface="微软雅黑" pitchFamily="34" charset="-122"/>
              </a:rPr>
              <a:t>4</a:t>
            </a:r>
            <a:endParaRPr lang="zh-CN" altLang="en-US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49162" name="椭圆 11"/>
          <p:cNvSpPr>
            <a:spLocks noChangeArrowheads="1"/>
          </p:cNvSpPr>
          <p:nvPr/>
        </p:nvSpPr>
        <p:spPr bwMode="auto">
          <a:xfrm>
            <a:off x="5295900" y="5921375"/>
            <a:ext cx="654050" cy="6953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CN">
                <a:solidFill>
                  <a:srgbClr val="FF0000"/>
                </a:solidFill>
                <a:ea typeface="微软雅黑" pitchFamily="34" charset="-122"/>
              </a:rPr>
              <a:t>5</a:t>
            </a:r>
            <a:endParaRPr lang="zh-CN" altLang="en-US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49163" name="椭圆 12"/>
          <p:cNvSpPr>
            <a:spLocks noChangeArrowheads="1"/>
          </p:cNvSpPr>
          <p:nvPr/>
        </p:nvSpPr>
        <p:spPr bwMode="auto">
          <a:xfrm>
            <a:off x="9726613" y="2063750"/>
            <a:ext cx="654050" cy="6953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CN">
                <a:solidFill>
                  <a:srgbClr val="FF0000"/>
                </a:solidFill>
                <a:ea typeface="微软雅黑" pitchFamily="34" charset="-122"/>
              </a:rPr>
              <a:t>3</a:t>
            </a:r>
            <a:endParaRPr lang="zh-CN" altLang="en-US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49164" name="椭圆 13"/>
          <p:cNvSpPr>
            <a:spLocks noChangeArrowheads="1"/>
          </p:cNvSpPr>
          <p:nvPr/>
        </p:nvSpPr>
        <p:spPr bwMode="auto">
          <a:xfrm>
            <a:off x="1381125" y="1881188"/>
            <a:ext cx="654050" cy="693737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CN">
                <a:solidFill>
                  <a:srgbClr val="FF0000"/>
                </a:solidFill>
                <a:ea typeface="微软雅黑" pitchFamily="34" charset="-122"/>
              </a:rPr>
              <a:t>1</a:t>
            </a:r>
            <a:endParaRPr lang="zh-CN" altLang="en-US">
              <a:solidFill>
                <a:srgbClr val="FF0000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标题 1"/>
          <p:cNvSpPr>
            <a:spLocks noGrp="1"/>
          </p:cNvSpPr>
          <p:nvPr>
            <p:ph type="ctrTitle"/>
          </p:nvPr>
        </p:nvSpPr>
        <p:spPr bwMode="auto">
          <a:xfrm>
            <a:off x="1619906" y="1388394"/>
            <a:ext cx="3103096" cy="549464"/>
          </a:xfrm>
          <a:solidFill>
            <a:srgbClr val="FFC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花椒改接换优</a:t>
            </a:r>
            <a:endParaRPr lang="zh-CN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87375" y="2334017"/>
            <a:ext cx="4982915" cy="345438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嫁接时间：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月中旬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—4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月中旬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，即清明节前后，其中以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月下旬至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月上旬为花椒高接适宜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期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400" b="1" dirty="0" smtClean="0">
              <a:latin typeface="楷体" pitchFamily="49" charset="-122"/>
              <a:ea typeface="楷体" pitchFamily="49" charset="-122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嫁接方式均为枝接（腹接、劈接、插皮接等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）。劈接和腹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接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成活率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均高，切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接成活率较低，生产上不宜采用。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Ø"/>
            </a:pPr>
            <a:endParaRPr lang="en-US" altLang="zh-CN" b="1" dirty="0" smtClean="0"/>
          </a:p>
        </p:txBody>
      </p:sp>
      <p:grpSp>
        <p:nvGrpSpPr>
          <p:cNvPr id="7" name="组合 6"/>
          <p:cNvGrpSpPr/>
          <p:nvPr/>
        </p:nvGrpSpPr>
        <p:grpSpPr>
          <a:xfrm>
            <a:off x="5788404" y="1283516"/>
            <a:ext cx="5697173" cy="5163422"/>
            <a:chOff x="5788404" y="1283516"/>
            <a:chExt cx="5697173" cy="5163422"/>
          </a:xfrm>
        </p:grpSpPr>
        <p:pic>
          <p:nvPicPr>
            <p:cNvPr id="5" name="图片 4" descr="IMG_20190418_10531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1761" y="1283516"/>
              <a:ext cx="3683816" cy="4911754"/>
            </a:xfrm>
            <a:prstGeom prst="rect">
              <a:avLst/>
            </a:prstGeom>
            <a:ln w="57150" cap="sq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图片 4" descr="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8404" y="3615655"/>
              <a:ext cx="2994870" cy="2831283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 1"/>
          <p:cNvSpPr>
            <a:spLocks noGrp="1"/>
          </p:cNvSpPr>
          <p:nvPr>
            <p:ph type="ctrTitle"/>
          </p:nvPr>
        </p:nvSpPr>
        <p:spPr bwMode="auto">
          <a:xfrm>
            <a:off x="536895" y="1322387"/>
            <a:ext cx="5092118" cy="665803"/>
          </a:xfrm>
          <a:solidFill>
            <a:srgbClr val="FFC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花椒插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接法示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意图</a:t>
            </a:r>
          </a:p>
        </p:txBody>
      </p:sp>
      <p:pic>
        <p:nvPicPr>
          <p:cNvPr id="72707" name="内容占位符 3" descr="IMG_20180409_155817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47900"/>
            <a:ext cx="2944813" cy="3968750"/>
          </a:xfrm>
          <a:noFill/>
          <a:ln>
            <a:miter lim="800000"/>
            <a:headEnd/>
            <a:tailEnd/>
          </a:ln>
        </p:spPr>
      </p:pic>
      <p:pic>
        <p:nvPicPr>
          <p:cNvPr id="72708" name="图片 4" descr="IMG_20180409_1559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0775" y="1933575"/>
            <a:ext cx="32385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图片 5" descr="IMG_20180409_1558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7550" y="1938338"/>
            <a:ext cx="2862263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照片 0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63" y="2206625"/>
            <a:ext cx="2384425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 descr="照片 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613" y="4395788"/>
            <a:ext cx="23987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椭圆 7"/>
          <p:cNvSpPr>
            <a:spLocks noChangeArrowheads="1"/>
          </p:cNvSpPr>
          <p:nvPr/>
        </p:nvSpPr>
        <p:spPr bwMode="auto">
          <a:xfrm>
            <a:off x="1192213" y="3570288"/>
            <a:ext cx="654050" cy="6953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CN">
                <a:solidFill>
                  <a:srgbClr val="FF0000"/>
                </a:solidFill>
                <a:ea typeface="微软雅黑" pitchFamily="34" charset="-122"/>
              </a:rPr>
              <a:t>1</a:t>
            </a:r>
            <a:endParaRPr lang="zh-CN" altLang="en-US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72713" name="椭圆 7"/>
          <p:cNvSpPr>
            <a:spLocks noChangeArrowheads="1"/>
          </p:cNvSpPr>
          <p:nvPr/>
        </p:nvSpPr>
        <p:spPr bwMode="auto">
          <a:xfrm>
            <a:off x="295275" y="5475288"/>
            <a:ext cx="654050" cy="6953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CN">
                <a:solidFill>
                  <a:srgbClr val="FF0000"/>
                </a:solidFill>
                <a:ea typeface="微软雅黑" pitchFamily="34" charset="-122"/>
              </a:rPr>
              <a:t>2</a:t>
            </a:r>
            <a:endParaRPr lang="zh-CN" altLang="en-US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72714" name="椭圆 7"/>
          <p:cNvSpPr>
            <a:spLocks noChangeArrowheads="1"/>
          </p:cNvSpPr>
          <p:nvPr/>
        </p:nvSpPr>
        <p:spPr bwMode="auto">
          <a:xfrm>
            <a:off x="2940050" y="5300663"/>
            <a:ext cx="654050" cy="6953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CN">
                <a:solidFill>
                  <a:srgbClr val="FF0000"/>
                </a:solidFill>
                <a:ea typeface="微软雅黑" pitchFamily="34" charset="-122"/>
              </a:rPr>
              <a:t>3</a:t>
            </a:r>
            <a:endParaRPr lang="zh-CN" altLang="en-US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72715" name="椭圆 7"/>
          <p:cNvSpPr>
            <a:spLocks noChangeArrowheads="1"/>
          </p:cNvSpPr>
          <p:nvPr/>
        </p:nvSpPr>
        <p:spPr bwMode="auto">
          <a:xfrm>
            <a:off x="6061075" y="5302250"/>
            <a:ext cx="654050" cy="6953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CN">
                <a:solidFill>
                  <a:srgbClr val="FF0000"/>
                </a:solidFill>
                <a:ea typeface="微软雅黑" pitchFamily="34" charset="-122"/>
              </a:rPr>
              <a:t>4</a:t>
            </a:r>
            <a:endParaRPr lang="zh-CN" altLang="en-US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72716" name="椭圆 7"/>
          <p:cNvSpPr>
            <a:spLocks noChangeArrowheads="1"/>
          </p:cNvSpPr>
          <p:nvPr/>
        </p:nvSpPr>
        <p:spPr bwMode="auto">
          <a:xfrm>
            <a:off x="8905875" y="5345113"/>
            <a:ext cx="654050" cy="6953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CN">
                <a:solidFill>
                  <a:srgbClr val="FF0000"/>
                </a:solidFill>
                <a:ea typeface="微软雅黑" pitchFamily="34" charset="-122"/>
              </a:rPr>
              <a:t>5</a:t>
            </a:r>
            <a:endParaRPr lang="zh-CN" altLang="en-US">
              <a:solidFill>
                <a:srgbClr val="FF0000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 1"/>
          <p:cNvSpPr>
            <a:spLocks noGrp="1"/>
          </p:cNvSpPr>
          <p:nvPr>
            <p:ph type="ctrTitle"/>
          </p:nvPr>
        </p:nvSpPr>
        <p:spPr bwMode="auto">
          <a:xfrm>
            <a:off x="2160587" y="1158875"/>
            <a:ext cx="3795595" cy="518923"/>
          </a:xfrm>
          <a:solidFill>
            <a:srgbClr val="FFC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花椒嫁接苗管理</a:t>
            </a:r>
          </a:p>
        </p:txBody>
      </p:sp>
      <p:sp>
        <p:nvSpPr>
          <p:cNvPr id="74755" name="内容占位符 2"/>
          <p:cNvSpPr>
            <a:spLocks noGrp="1"/>
          </p:cNvSpPr>
          <p:nvPr>
            <p:ph sz="quarter" idx="10"/>
          </p:nvPr>
        </p:nvSpPr>
        <p:spPr bwMode="auto">
          <a:xfrm>
            <a:off x="252413" y="1724025"/>
            <a:ext cx="7650162" cy="337648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pitchFamily="34" charset="0"/>
              <a:buNone/>
            </a:pP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检查与解绑一般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嫁接后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25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天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，接芽即可萌发，此时用嫁接刀挑破薄膜露出接芽，让其自然生长。用塑料带绑缚的最好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当苗高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厘米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时解绑。一般说来，过早解绑接口愈合不牢，适当推迟解绑成活率高，但过晚则影响接芽加粗生长。</a:t>
            </a:r>
            <a:endParaRPr lang="en-US" altLang="zh-CN" sz="1800" b="1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buFont typeface="Arial" pitchFamily="34" charset="0"/>
              <a:buNone/>
            </a:pP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剪砧与除萌在确定接芽成活且开始萌发后，即可剪砧。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剪砧分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2-3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次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完成，最终剪至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距接芽上方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厘米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处。剪砧时刀刃应该在接芽一侧，从接芽以上剪，向接芽背面微下斜剪断成马蹄形。剪砧后，砧木上极易发出大量萌蘖，必须及时除去，以免分散养分供应，影响接芽生长。人工掰除接芽以上萌孽时要小心仔细。</a:t>
            </a:r>
            <a:endParaRPr lang="en-US" altLang="zh-CN" sz="1800" b="1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buFont typeface="Arial" pitchFamily="34" charset="0"/>
              <a:buNone/>
            </a:pP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立支柱接芽抽出的新梢，在接口充分木质化以前，很容易被风吹折断，所以应立支柱加以保护。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支柱高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50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60</a:t>
            </a:r>
            <a:r>
              <a:rPr lang="zh-CN" altLang="zh-CN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厘米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，引缚新梢要用活扣。一般新梢长</a:t>
            </a: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厘米时，缚第一次；苗高</a:t>
            </a: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40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厘米时，再引缚一次。待新梢木质化后，即可去除支柱。</a:t>
            </a:r>
            <a:endParaRPr lang="en-US" altLang="zh-CN" sz="1800" b="1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buFont typeface="Arial" pitchFamily="34" charset="0"/>
              <a:buNone/>
            </a:pP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zh-CN" sz="1800" b="1" dirty="0" smtClean="0">
                <a:latin typeface="楷体" pitchFamily="49" charset="-122"/>
                <a:ea typeface="楷体" pitchFamily="49" charset="-122"/>
              </a:rPr>
              <a:t>其他管理嫁接苗的追肥浇水、中耕除草、病虫防治等，可参照实生苗进行管理。</a:t>
            </a:r>
            <a:endParaRPr lang="zh-CN" altLang="zh-CN" sz="18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 smtClean="0"/>
          </a:p>
        </p:txBody>
      </p:sp>
      <p:pic>
        <p:nvPicPr>
          <p:cNvPr id="5" name="图片 4" descr="IMG_20190525_184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2487" y="1458518"/>
            <a:ext cx="3533688" cy="4711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标题 1"/>
          <p:cNvSpPr>
            <a:spLocks noGrp="1"/>
          </p:cNvSpPr>
          <p:nvPr>
            <p:ph type="ctrTitle"/>
          </p:nvPr>
        </p:nvSpPr>
        <p:spPr bwMode="auto">
          <a:xfrm>
            <a:off x="3212983" y="1318994"/>
            <a:ext cx="5066951" cy="501417"/>
          </a:xfrm>
          <a:solidFill>
            <a:srgbClr val="FFC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花椒生产管理的“七”法</a:t>
            </a:r>
          </a:p>
        </p:txBody>
      </p:sp>
      <p:sp>
        <p:nvSpPr>
          <p:cNvPr id="75779" name="内容占位符 2"/>
          <p:cNvSpPr>
            <a:spLocks noGrp="1"/>
          </p:cNvSpPr>
          <p:nvPr>
            <p:ph sz="quarter" idx="10"/>
          </p:nvPr>
        </p:nvSpPr>
        <p:spPr bwMode="auto">
          <a:xfrm>
            <a:off x="401418" y="2200960"/>
            <a:ext cx="11183938" cy="11630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一 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1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剪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，就是整形修剪。修剪时必须剪除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七枝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，即：徒长枝、干枯枝、病虫枝、过密枝、交叉枝、重叠枝、纤弱枝。</a:t>
            </a:r>
            <a:endParaRPr lang="en-US" altLang="zh-CN" sz="1400" b="1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US" altLang="zh-CN" sz="1400" b="1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二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 “</a:t>
            </a:r>
            <a:r>
              <a:rPr lang="zh-CN" altLang="zh-CN" sz="1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刮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，就是刮除粗皮。在椒树的粗皮裂缝中寄生着很多虫卵越冬，刮除的粗皮和流胶斑，集中烧毁，在剪锯伤口涂抹愈伤防腐膜可迅速形成一层坚韧软膜紧贴木质，保护伤口愈合组织生长，防腐烂病菌侵染，防土、雨水污染，防冻、防伤口干裂。</a:t>
            </a:r>
            <a:endParaRPr lang="en-US" altLang="zh-CN" sz="1400" b="1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zh-CN" altLang="zh-CN" sz="1400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三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 “</a:t>
            </a:r>
            <a:r>
              <a:rPr lang="zh-CN" altLang="zh-CN" sz="1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涂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，喷涂树干和树枝，可保护花芽越冬免遭冻害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花椒树不干梢。</a:t>
            </a:r>
            <a:endParaRPr lang="en-US" altLang="zh-CN" sz="1400" b="1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1400" b="1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四 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1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喷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，就是喷雾农药。有的病菌和虫卵除在枯枝落叶和杂草上越冬外，还可在树杈等部位处寄生越冬。因此在椒树发芽前普遍喷一次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3-5</a:t>
            </a: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波美度石硫合剂，窒息和隔离病虫源。</a:t>
            </a:r>
            <a:endParaRPr lang="en-US" altLang="zh-CN" sz="1400" b="1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1400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五 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1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施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，就是施肥。在花椒树冠下采用环形状、放射状、条形状的施肥法，施入农家肥、磷肥、钾肥，适当施些氮肥。</a:t>
            </a:r>
            <a:endParaRPr lang="en-US" altLang="zh-CN" sz="1400" b="1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1400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六 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1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翻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，就是翻花椒园。利用冬季低温干旱的自然条件，通过翻园，将土壤中越冬的害虫翻出冻死。翻园深度以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20-25</a:t>
            </a: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厘米为宜。在土壤封冻前进行为好。翻椒园不仅可以消灭越冬害虫，而且可以改善土壤理化性状，改良土壤结构，提高椒园土壤冬季保水保墒能力。</a:t>
            </a:r>
            <a:endParaRPr lang="en-US" altLang="zh-CN" sz="1400" b="1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1400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七 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1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浇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，就是冬季浇水。在进入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三九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1400" b="1" dirty="0" smtClean="0">
                <a:latin typeface="楷体" pitchFamily="49" charset="-122"/>
                <a:ea typeface="楷体" pitchFamily="49" charset="-122"/>
              </a:rPr>
              <a:t>时节，给花椒冬溉一次，可起保暖安全越冬和增加营养，提高树体抵抗能力的作用。</a:t>
            </a:r>
            <a:endParaRPr lang="zh-CN" altLang="zh-CN" sz="14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None/>
            </a:pP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内容占位符 3" descr="花椒施肥量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061" y="1996581"/>
            <a:ext cx="5153242" cy="374148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8851" name="图片 4" descr="花椒肥料施用要点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206" y="1233502"/>
            <a:ext cx="5956605" cy="503307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1543575" y="1327383"/>
            <a:ext cx="2315361" cy="501417"/>
          </a:xfrm>
          <a:solidFill>
            <a:srgbClr val="FFC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花椒施肥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内容占位符 3" descr="施肥示意图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425" y="1033463"/>
            <a:ext cx="9761538" cy="2346325"/>
          </a:xfrm>
          <a:noFill/>
          <a:ln>
            <a:miter lim="800000"/>
            <a:headEnd/>
            <a:tailEnd/>
          </a:ln>
        </p:spPr>
      </p:pic>
      <p:pic>
        <p:nvPicPr>
          <p:cNvPr id="79875" name="图片 4" descr="花椒施肥示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75" y="2689225"/>
            <a:ext cx="1046162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5"/>
          <p:cNvSpPr txBox="1">
            <a:spLocks noChangeArrowheads="1"/>
          </p:cNvSpPr>
          <p:nvPr/>
        </p:nvSpPr>
        <p:spPr bwMode="auto">
          <a:xfrm>
            <a:off x="446089" y="2122488"/>
            <a:ext cx="787093" cy="28019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zh-CN" altLang="en-US" sz="4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施</a:t>
            </a:r>
            <a:endParaRPr lang="en-US" altLang="zh-CN" sz="4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457200" indent="-457200" eaLnBrk="0" hangingPunct="0"/>
            <a:r>
              <a:rPr lang="zh-CN" altLang="en-US" sz="4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肥</a:t>
            </a:r>
            <a:endParaRPr lang="en-US" altLang="zh-CN" sz="4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457200" indent="-457200" eaLnBrk="0" hangingPunct="0"/>
            <a:r>
              <a:rPr lang="zh-CN" altLang="en-US" sz="4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方</a:t>
            </a:r>
            <a:endParaRPr lang="en-US" altLang="zh-CN" sz="4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457200" indent="-457200" eaLnBrk="0" hangingPunct="0"/>
            <a:r>
              <a:rPr lang="zh-CN" altLang="en-US" sz="4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标题 1"/>
          <p:cNvSpPr>
            <a:spLocks noGrp="1"/>
          </p:cNvSpPr>
          <p:nvPr>
            <p:ph type="ctrTitle"/>
          </p:nvPr>
        </p:nvSpPr>
        <p:spPr bwMode="auto">
          <a:xfrm>
            <a:off x="4530478" y="1349609"/>
            <a:ext cx="3338395" cy="646972"/>
          </a:xfrm>
          <a:solidFill>
            <a:srgbClr val="FFC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花椒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修剪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技术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zh-CN" altLang="zh-CN" dirty="0" smtClean="0">
                <a:latin typeface="楷体" pitchFamily="49" charset="-122"/>
                <a:ea typeface="楷体" pitchFamily="49" charset="-122"/>
              </a:rPr>
            </a:br>
            <a:endParaRPr lang="zh-CN" altLang="en-US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947" name="内容占位符 2"/>
          <p:cNvSpPr>
            <a:spLocks noGrp="1"/>
          </p:cNvSpPr>
          <p:nvPr>
            <p:ph sz="quarter" idx="10"/>
          </p:nvPr>
        </p:nvSpPr>
        <p:spPr bwMode="auto">
          <a:xfrm>
            <a:off x="685800" y="2362200"/>
            <a:ext cx="10766425" cy="3614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b="1" smtClean="0">
                <a:latin typeface="楷体" pitchFamily="49" charset="-122"/>
                <a:ea typeface="楷体" pitchFamily="49" charset="-122"/>
              </a:rPr>
              <a:t>因修剪的</a:t>
            </a:r>
            <a:r>
              <a:rPr lang="zh-CN" altLang="zh-CN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目的</a:t>
            </a:r>
            <a:r>
              <a:rPr lang="zh-CN" altLang="zh-CN" b="1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zh-CN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时期</a:t>
            </a:r>
            <a:r>
              <a:rPr lang="zh-CN" altLang="zh-CN" b="1" smtClean="0">
                <a:latin typeface="楷体" pitchFamily="49" charset="-122"/>
                <a:ea typeface="楷体" pitchFamily="49" charset="-122"/>
              </a:rPr>
              <a:t>不同而采用的方法也有所不同。花椒树主要在冬季休眠期进行修剪，此期树体的大部分养分已输送到骨干枝和根部贮藏起来，修剪损失养分最少。</a:t>
            </a:r>
            <a:endParaRPr lang="zh-CN" altLang="zh-CN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b="1" smtClean="0">
                <a:latin typeface="楷体" pitchFamily="49" charset="-122"/>
                <a:ea typeface="楷体" pitchFamily="49" charset="-122"/>
              </a:rPr>
              <a:t>通常多采用</a:t>
            </a:r>
            <a:r>
              <a:rPr lang="zh-CN" altLang="zh-CN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短截、疏剪、缩剪、甩放</a:t>
            </a:r>
            <a:r>
              <a:rPr lang="zh-CN" altLang="zh-CN" b="1" smtClean="0">
                <a:latin typeface="楷体" pitchFamily="49" charset="-122"/>
                <a:ea typeface="楷体" pitchFamily="49" charset="-122"/>
              </a:rPr>
              <a:t>等方法。另外，在营养生长期进行修剪叫夏季修剪或生长期修剪，调节养分的分配运转，促进坐果和花芽分化。</a:t>
            </a:r>
            <a:endParaRPr lang="zh-CN" altLang="zh-CN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b="1" smtClean="0">
                <a:latin typeface="楷体" pitchFamily="49" charset="-122"/>
                <a:ea typeface="楷体" pitchFamily="49" charset="-122"/>
              </a:rPr>
              <a:t>夏季修剪使用的方法有</a:t>
            </a:r>
            <a:r>
              <a:rPr lang="zh-CN" altLang="zh-CN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开张角度、抹芽、除萌、疏枝、摘心、扭稍、拿枝、刻伤、环剥</a:t>
            </a:r>
            <a:r>
              <a:rPr lang="zh-CN" altLang="zh-CN" b="1" smtClean="0">
                <a:latin typeface="楷体" pitchFamily="49" charset="-122"/>
                <a:ea typeface="楷体" pitchFamily="49" charset="-122"/>
              </a:rPr>
              <a:t>等，分别在不同情况下应用。</a:t>
            </a:r>
            <a:endParaRPr lang="zh-CN" altLang="en-US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内容占位符 3" descr="短截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438" y="1646238"/>
            <a:ext cx="5348287" cy="4411662"/>
          </a:xfrm>
          <a:noFill/>
          <a:ln>
            <a:miter lim="800000"/>
            <a:headEnd/>
            <a:tailEnd/>
          </a:ln>
        </p:spPr>
      </p:pic>
      <p:pic>
        <p:nvPicPr>
          <p:cNvPr id="86019" name="图片 4" descr="短截修剪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679575"/>
            <a:ext cx="3097213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图片 5" descr="回缩修剪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6775" y="1323975"/>
            <a:ext cx="3587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连接符 7"/>
          <p:cNvCxnSpPr/>
          <p:nvPr/>
        </p:nvCxnSpPr>
        <p:spPr>
          <a:xfrm>
            <a:off x="479425" y="2228850"/>
            <a:ext cx="160338" cy="2222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477963" y="2392363"/>
            <a:ext cx="160337" cy="238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525713" y="2549525"/>
            <a:ext cx="274637" cy="1587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25463" y="4937125"/>
            <a:ext cx="160337" cy="238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466850" y="5192713"/>
            <a:ext cx="160338" cy="238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857750" y="2378075"/>
            <a:ext cx="228600" cy="904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593975" y="5097463"/>
            <a:ext cx="171450" cy="1381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4449763" y="5097463"/>
            <a:ext cx="168275" cy="1412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3779838" y="5127625"/>
            <a:ext cx="220662" cy="476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200650" y="4822825"/>
            <a:ext cx="217488" cy="8096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105400" y="5241925"/>
            <a:ext cx="163513" cy="13017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593013" y="3717925"/>
            <a:ext cx="339725" cy="1793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686800" y="3360738"/>
            <a:ext cx="206375" cy="1825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9590088" y="2868613"/>
            <a:ext cx="307975" cy="3540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0588625" y="2746375"/>
            <a:ext cx="258763" cy="2603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/>
          <p:cNvSpPr>
            <a:spLocks noGrp="1"/>
          </p:cNvSpPr>
          <p:nvPr>
            <p:ph type="ctrTitle"/>
          </p:nvPr>
        </p:nvSpPr>
        <p:spPr bwMode="auto">
          <a:xfrm>
            <a:off x="6258186" y="1263417"/>
            <a:ext cx="3212985" cy="640884"/>
          </a:xfrm>
          <a:solidFill>
            <a:srgbClr val="FFC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主要修剪方法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标题 1"/>
          <p:cNvSpPr>
            <a:spLocks noGrp="1"/>
          </p:cNvSpPr>
          <p:nvPr>
            <p:ph type="ctrTitle"/>
          </p:nvPr>
        </p:nvSpPr>
        <p:spPr bwMode="auto">
          <a:xfrm>
            <a:off x="3229033" y="1263621"/>
            <a:ext cx="5579407" cy="556790"/>
          </a:xfrm>
          <a:solidFill>
            <a:srgbClr val="FFC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花椒春季防寒流主要技术措施</a:t>
            </a:r>
            <a:endParaRPr lang="zh-CN" altLang="en-US" sz="3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5235" name="内容占位符 2"/>
          <p:cNvSpPr>
            <a:spLocks noGrp="1"/>
          </p:cNvSpPr>
          <p:nvPr>
            <p:ph sz="quarter" idx="10"/>
          </p:nvPr>
        </p:nvSpPr>
        <p:spPr bwMode="auto">
          <a:xfrm>
            <a:off x="988125" y="1944426"/>
            <a:ext cx="10606088" cy="36147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pitchFamily="34" charset="0"/>
              <a:buNone/>
            </a:pPr>
            <a:r>
              <a:rPr lang="zh-CN" altLang="zh-CN" sz="2000" b="1" dirty="0" smtClean="0"/>
              <a:t>　　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树干包扎</a:t>
            </a:r>
            <a:endParaRPr lang="zh-CN" altLang="zh-CN" sz="2000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buFont typeface="Arial" pitchFamily="34" charset="0"/>
              <a:buNone/>
            </a:pP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　　冬前用稻草或作物秸秆对花椒幼树进行包扎保暖防寒。</a:t>
            </a:r>
          </a:p>
          <a:p>
            <a:pPr algn="just">
              <a:buFont typeface="Arial" pitchFamily="34" charset="0"/>
              <a:buNone/>
            </a:pP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　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　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灌水、喷水</a:t>
            </a:r>
            <a:endParaRPr lang="zh-CN" altLang="zh-CN" sz="2000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buFont typeface="Arial" pitchFamily="34" charset="0"/>
              <a:buNone/>
            </a:pP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　　①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灌水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 灌水时间应掌握在发生霜冻前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2-3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天。通过灌水改变土壤水分含量的途径，调节树体周围近地面气层温度日变化，减轻树体和花器因温度剧烈变化引起的寒害程度。</a:t>
            </a:r>
          </a:p>
          <a:p>
            <a:pPr algn="just">
              <a:buFont typeface="Arial" pitchFamily="34" charset="0"/>
              <a:buNone/>
            </a:pP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　　②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连续喷水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 霜冻发生期椒园连续对树体喷水，可缓和树体气温骤变，防霜冻效果明显，一般霜冻每隔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15-30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分钟喷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次，较重时，可每隔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7-8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分钟喷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次。</a:t>
            </a:r>
          </a:p>
          <a:p>
            <a:pPr algn="just">
              <a:buFont typeface="Arial" pitchFamily="34" charset="0"/>
              <a:buNone/>
            </a:pP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　　③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熏烟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 运用硝铵、锯末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的比例进行配置制成烟雾剂，每亩用量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3kg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，点燃熏烟使椒园上空（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20m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以内）被烟雾层笼罩，可减少地面散热，并提高椒树树冠近地气层温度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1-2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℃，熏烟堆的点火时间应根据天气预报在椒园气温降至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℃以下时进行。</a:t>
            </a:r>
          </a:p>
          <a:p>
            <a:pPr algn="just">
              <a:buFont typeface="Arial" pitchFamily="34" charset="0"/>
              <a:buNone/>
            </a:pP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　　④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应用植物生长调节剂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 喷施防冻剂、比久、萘乙酸钾盐等延迟花椒开花期，避免花椒花期冻害。</a:t>
            </a:r>
          </a:p>
          <a:p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ctrTitle"/>
          </p:nvPr>
        </p:nvSpPr>
        <p:spPr bwMode="auto">
          <a:xfrm>
            <a:off x="6501468" y="1275913"/>
            <a:ext cx="2994870" cy="642938"/>
          </a:xfrm>
          <a:solidFill>
            <a:srgbClr val="FFC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花椒建园</a:t>
            </a:r>
          </a:p>
        </p:txBody>
      </p:sp>
      <p:sp>
        <p:nvSpPr>
          <p:cNvPr id="29699" name="内容占位符 2"/>
          <p:cNvSpPr>
            <a:spLocks noGrp="1"/>
          </p:cNvSpPr>
          <p:nvPr>
            <p:ph sz="quarter" idx="10"/>
          </p:nvPr>
        </p:nvSpPr>
        <p:spPr bwMode="auto">
          <a:xfrm>
            <a:off x="4638616" y="2020290"/>
            <a:ext cx="7298918" cy="4305009"/>
          </a:xfrm>
          <a:solidFill>
            <a:schemeClr val="accent1">
              <a:lumMod val="60000"/>
              <a:lumOff val="40000"/>
              <a:alpha val="15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287338" algn="just">
              <a:lnSpc>
                <a:spcPct val="100000"/>
              </a:lnSpc>
              <a:buFont typeface="Arial" pitchFamily="34" charset="0"/>
              <a:buNone/>
            </a:pP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花椒喜温、喜光、较耐干旱、怕水涝、忌大风，对土壤适应性强，从有利于丰产的角度出发，花椒园适宜选择光照充足的阳坡或半阳坡，要求平坦宽阔、土层深厚、土壤结构疏松、土质肥沃、排水良好的沙壤土，以便于植株良好生长，促进结果繁茂，实现高产稳产。在风口，地势低凹易发水涝和黏重土壤地上不宜栽植建园。建园区要求年平均温度在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10℃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以上，旱地栽培要求年降雨量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500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毫米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以上。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 indent="-287338" algn="just">
              <a:lnSpc>
                <a:spcPct val="100000"/>
              </a:lnSpc>
              <a:buFont typeface="Arial" pitchFamily="34" charset="0"/>
              <a:buNone/>
            </a:pPr>
            <a:endParaRPr lang="zh-CN" altLang="en-US" dirty="0" smtClean="0"/>
          </a:p>
        </p:txBody>
      </p:sp>
      <p:pic>
        <p:nvPicPr>
          <p:cNvPr id="4" name="图片 3" descr="IMG_20190525_121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225" y="1921078"/>
            <a:ext cx="4454554" cy="4261607"/>
          </a:xfrm>
          <a:prstGeom prst="ellipse">
            <a:avLst/>
          </a:prstGeom>
          <a:ln w="63500" cap="rnd">
            <a:solidFill>
              <a:srgbClr val="99FF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标题 1"/>
          <p:cNvSpPr>
            <a:spLocks noGrp="1"/>
          </p:cNvSpPr>
          <p:nvPr>
            <p:ph type="ctrTitle"/>
          </p:nvPr>
        </p:nvSpPr>
        <p:spPr bwMode="auto">
          <a:xfrm>
            <a:off x="4259510" y="1263417"/>
            <a:ext cx="4330817" cy="556994"/>
          </a:xfrm>
          <a:solidFill>
            <a:srgbClr val="FFC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花椒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冻害防御技术措施</a:t>
            </a:r>
            <a:endParaRPr lang="zh-CN" altLang="en-US" sz="3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6259" name="内容占位符 2"/>
          <p:cNvSpPr>
            <a:spLocks noGrp="1"/>
          </p:cNvSpPr>
          <p:nvPr>
            <p:ph sz="quarter" idx="10"/>
          </p:nvPr>
        </p:nvSpPr>
        <p:spPr bwMode="auto">
          <a:xfrm>
            <a:off x="674688" y="1836738"/>
            <a:ext cx="11029950" cy="3613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科学建园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　　建立椒园时首先要选择抗冻花椒品种，并考察当地极端低温，综合考虑立地生态等环境条件，选择土壤肥沃、坡势较缓、向阳背风的田块。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None/>
            </a:pP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加强田间管理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　　花椒采收后及生长后期及时施肥，控制氮肥使用量，增施磷钾肥，做好病虫害防治工作，增强树势。</a:t>
            </a:r>
          </a:p>
          <a:p>
            <a:pPr>
              <a:buFont typeface="Arial" pitchFamily="34" charset="0"/>
              <a:buNone/>
            </a:pP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树体越冬保护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　　主要方法有树盘培土、树干涂白、树干包草、喷保温剂等。</a:t>
            </a:r>
          </a:p>
          <a:p>
            <a:pPr>
              <a:buFont typeface="Arial" pitchFamily="34" charset="0"/>
              <a:buNone/>
            </a:pP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　①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幼树树盘地膜覆盖或培土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 在土壤冻结前的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月中上旬，在树干周围地膜覆盖或者在距离树干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50-100cm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培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60cm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高的土埂，缩短土壤冻结期，促使根系早活动，减弱冻害的不良影响。</a:t>
            </a:r>
          </a:p>
          <a:p>
            <a:pPr>
              <a:buFont typeface="Arial" pitchFamily="34" charset="0"/>
              <a:buNone/>
            </a:pP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　②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树干涂白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 进入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月份，用</a:t>
            </a:r>
            <a:r>
              <a:rPr lang="zh-CN" altLang="zh-CN" sz="2000" b="1" u="sng" dirty="0" smtClean="0">
                <a:latin typeface="楷体" pitchFamily="49" charset="-122"/>
                <a:ea typeface="楷体" pitchFamily="49" charset="-122"/>
              </a:rPr>
              <a:t>生石灰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份、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hlinkClick r:id="rId2"/>
              </a:rPr>
              <a:t>多菌灵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0.1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份、</a:t>
            </a:r>
            <a:r>
              <a:rPr lang="zh-CN" altLang="zh-CN" sz="2000" b="1" u="sng" dirty="0" smtClean="0">
                <a:latin typeface="楷体" pitchFamily="49" charset="-122"/>
                <a:ea typeface="楷体" pitchFamily="49" charset="-122"/>
              </a:rPr>
              <a:t>水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份加黏着剂制成的涂白剂或者晶体石硫合剂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倍液涂干，可有效延迟早春初树液流动，推迟树体花、叶、芽萌发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4-5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天。</a:t>
            </a:r>
          </a:p>
          <a:p>
            <a:pPr>
              <a:buFont typeface="Arial" pitchFamily="34" charset="0"/>
              <a:buNone/>
            </a:pP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　③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树干包扎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，在树体枝上缠裹稻草、作物秸秆或塑料条，保暖防寒。</a:t>
            </a:r>
          </a:p>
          <a:p>
            <a:pPr>
              <a:buFont typeface="Arial" pitchFamily="34" charset="0"/>
              <a:buNone/>
            </a:pP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　④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越冬期间喷布保温剂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，主要有防冻剂、高脂膜等，减少树体蒸发量，减少树体温度的骤变，防止冻害的发生。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12775" y="2266950"/>
          <a:ext cx="11092543" cy="3510532"/>
        </p:xfrm>
        <a:graphic>
          <a:graphicData uri="http://schemas.openxmlformats.org/drawingml/2006/table">
            <a:tbl>
              <a:tblPr/>
              <a:tblGrid>
                <a:gridCol w="1143000"/>
                <a:gridCol w="2830286"/>
                <a:gridCol w="7119257"/>
              </a:tblGrid>
              <a:tr h="3857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206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指标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FFFF0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最佳栽植条件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适宜栽植条件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7030A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土壤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壤土和砂壤土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一般的壤土、砂壤土、轻黏土均可栽植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7030A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温度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年平均气温</a:t>
                      </a:r>
                      <a:r>
                        <a:rPr lang="en-US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10-15</a:t>
                      </a: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℃的地区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在年平均气温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8-16</a:t>
                      </a:r>
                      <a:r>
                        <a:rPr lang="zh-CN" sz="16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℃</a:t>
                      </a: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左右的地区都适宜栽植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7030A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光照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光照充足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年日照时数不少于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1800h</a:t>
                      </a:r>
                      <a:endParaRPr lang="zh-CN" sz="1600" b="1" kern="100" dirty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2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rgbClr val="7030A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水</a:t>
                      </a:r>
                      <a:r>
                        <a:rPr lang="zh-CN" sz="1800" b="1" kern="100" dirty="0">
                          <a:solidFill>
                            <a:srgbClr val="7030A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500mm</a:t>
                      </a: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以上，且降水分布均匀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耐旱性较强，年降水量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500mm</a:t>
                      </a: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以下，且</a:t>
                      </a:r>
                      <a:r>
                        <a:rPr lang="en-US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6</a:t>
                      </a: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月份以前降水量少的地区，可于萌芽前和坐果后各灌水</a:t>
                      </a:r>
                      <a:r>
                        <a:rPr lang="en-US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1</a:t>
                      </a: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次，即可保证花椒的正常生长和结果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7030A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坡度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缓坡和下坡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一般坡度均适宜栽植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7030A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坡向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阳坡和半阳坡区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阳坡和半阳坡区（在干旱、半干旱区，阴坡优于阳坡）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804" name="标题 4"/>
          <p:cNvSpPr>
            <a:spLocks noGrp="1"/>
          </p:cNvSpPr>
          <p:nvPr>
            <p:ph type="ctrTitle"/>
          </p:nvPr>
        </p:nvSpPr>
        <p:spPr bwMode="auto">
          <a:xfrm>
            <a:off x="4078288" y="1298575"/>
            <a:ext cx="4067422" cy="674688"/>
          </a:xfrm>
          <a:solidFill>
            <a:srgbClr val="FFC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 花椒栽植条件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ctrTitle"/>
          </p:nvPr>
        </p:nvSpPr>
        <p:spPr bwMode="auto">
          <a:xfrm>
            <a:off x="3819263" y="1350628"/>
            <a:ext cx="3608388" cy="714710"/>
          </a:xfrm>
          <a:solidFill>
            <a:srgbClr val="FFC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花椒园地整理</a:t>
            </a:r>
            <a:endParaRPr lang="zh-CN" altLang="en-US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3795" name="内容占位符 2"/>
          <p:cNvSpPr>
            <a:spLocks noGrp="1"/>
          </p:cNvSpPr>
          <p:nvPr>
            <p:ph sz="quarter" idx="10"/>
          </p:nvPr>
        </p:nvSpPr>
        <p:spPr bwMode="auto">
          <a:xfrm>
            <a:off x="102636" y="2228225"/>
            <a:ext cx="4158972" cy="408868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>
              <a:buNone/>
            </a:pP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干旱少雨的地方，应提前在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雨季来临前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整地；降雨较多、土地条件好的地方或雨季栽植时，可以一边整地一边栽植。一般</a:t>
            </a:r>
            <a:r>
              <a:rPr lang="zh-CN" altLang="zh-CN" sz="2400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整块建园时用块状整地，地埂栽植用穴状整地或带状整地，荒山荒坡用反坡梯田或鱼磷坑整地。</a:t>
            </a:r>
          </a:p>
          <a:p>
            <a:pPr>
              <a:buNone/>
            </a:pPr>
            <a:r>
              <a:rPr lang="en-US" altLang="zh-CN" dirty="0" smtClean="0"/>
              <a:t>   </a:t>
            </a:r>
            <a:endParaRPr lang="zh-CN" altLang="en-US" dirty="0" smtClean="0"/>
          </a:p>
        </p:txBody>
      </p:sp>
      <p:grpSp>
        <p:nvGrpSpPr>
          <p:cNvPr id="7" name="组合 6"/>
          <p:cNvGrpSpPr/>
          <p:nvPr/>
        </p:nvGrpSpPr>
        <p:grpSpPr>
          <a:xfrm>
            <a:off x="4488110" y="1904287"/>
            <a:ext cx="7207279" cy="4395845"/>
            <a:chOff x="4488110" y="1904287"/>
            <a:chExt cx="7207279" cy="4395845"/>
          </a:xfrm>
        </p:grpSpPr>
        <p:pic>
          <p:nvPicPr>
            <p:cNvPr id="4" name="Picture 3" descr="F:\花椒文件\花椒PPT备用照片\挖坑_pro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88110" y="3322041"/>
              <a:ext cx="4526226" cy="2978091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4" descr="F:\花椒文件\花椒PPT备用照片\花椒效果.jpg"/>
            <p:cNvPicPr>
              <a:picLocks noChangeAspect="1" noChangeArrowheads="1"/>
            </p:cNvPicPr>
            <p:nvPr/>
          </p:nvPicPr>
          <p:blipFill>
            <a:blip r:embed="rId3" cstate="print">
              <a:lum bright="23000"/>
            </a:blip>
            <a:srcRect/>
            <a:stretch>
              <a:fillRect/>
            </a:stretch>
          </p:blipFill>
          <p:spPr bwMode="auto">
            <a:xfrm>
              <a:off x="7491369" y="1904287"/>
              <a:ext cx="4204020" cy="3070385"/>
            </a:xfrm>
            <a:prstGeom prst="ellipse">
              <a:avLst/>
            </a:prstGeom>
            <a:ln w="6350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ctrTitle"/>
          </p:nvPr>
        </p:nvSpPr>
        <p:spPr bwMode="auto">
          <a:xfrm>
            <a:off x="4345497" y="1493241"/>
            <a:ext cx="3255453" cy="578840"/>
          </a:xfrm>
          <a:solidFill>
            <a:srgbClr val="FFC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整地三种方式</a:t>
            </a:r>
          </a:p>
        </p:txBody>
      </p:sp>
      <p:sp>
        <p:nvSpPr>
          <p:cNvPr id="35843" name="内容占位符 2"/>
          <p:cNvSpPr>
            <a:spLocks noGrp="1"/>
          </p:cNvSpPr>
          <p:nvPr>
            <p:ph sz="quarter" idx="10"/>
          </p:nvPr>
        </p:nvSpPr>
        <p:spPr bwMode="auto">
          <a:xfrm>
            <a:off x="720725" y="2287588"/>
            <a:ext cx="10948988" cy="3613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块状整地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：适应于面积较大、土地条件较好的地块。将用于建园的整块土地施足底肥，深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耕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耙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平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，定植穴规格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: 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60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×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60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×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60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厘米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穴状整地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：适用于地埂栽植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或者零星栽植。距埂边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60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厘米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，开挖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60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×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60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×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60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厘米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的栽植穴，将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土和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心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土分开堆放。</a:t>
            </a:r>
          </a:p>
          <a:p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带状整地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：适用于坡度较大、土地条件较差的地块。以设计好的行距为依据安排带行距，开挖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宽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米、深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厘米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左右的栽植带，栽植时在带内按株距挖定植穴。坡地沿等高线开挖，平地依地块形状，最好是沿东西走向开挖。</a:t>
            </a:r>
          </a:p>
          <a:p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ctrTitle"/>
          </p:nvPr>
        </p:nvSpPr>
        <p:spPr bwMode="auto">
          <a:xfrm>
            <a:off x="4432286" y="1238920"/>
            <a:ext cx="3470144" cy="598269"/>
          </a:xfrm>
          <a:solidFill>
            <a:srgbClr val="FFC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花椒苗木栽植</a:t>
            </a:r>
          </a:p>
        </p:txBody>
      </p:sp>
      <p:sp>
        <p:nvSpPr>
          <p:cNvPr id="39939" name="内容占位符 2"/>
          <p:cNvSpPr>
            <a:spLocks noGrp="1"/>
          </p:cNvSpPr>
          <p:nvPr>
            <p:ph sz="quarter" idx="10"/>
          </p:nvPr>
        </p:nvSpPr>
        <p:spPr bwMode="auto">
          <a:xfrm>
            <a:off x="547688" y="1887523"/>
            <a:ext cx="11053762" cy="43640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zh-CN" altLang="zh-CN" sz="3600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苗木选择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    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苗木要求茎干直立、粗壮，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根颈粗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0.5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厘米以上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苗高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80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厘米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以上，高矮匀称，枝梢充分木质化，根系发达，主根短而粗，侧根和须根多，顶芽饱满，无病虫害及机械损伤。</a:t>
            </a:r>
            <a:endParaRPr lang="zh-CN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 smtClean="0"/>
          </a:p>
        </p:txBody>
      </p:sp>
      <p:pic>
        <p:nvPicPr>
          <p:cNvPr id="39940" name="内容占位符 3" descr="花椒苗木分级标准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034" y="3212982"/>
            <a:ext cx="9872662" cy="287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内容占位符 4"/>
          <p:cNvSpPr>
            <a:spLocks noGrp="1"/>
          </p:cNvSpPr>
          <p:nvPr>
            <p:ph sz="quarter" idx="10"/>
          </p:nvPr>
        </p:nvSpPr>
        <p:spPr bwMode="auto">
          <a:xfrm>
            <a:off x="531813" y="1233488"/>
            <a:ext cx="10918825" cy="18875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zh-CN" altLang="zh-CN" sz="3600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栽植密度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  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花椒定植时的株距和行距，具体要依园地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土壤肥水条件、品种特性及具体树形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来确定。平坦地，水肥条件好，则树体生长量大，宜稀植；反之，坡地、台地，水肥条件差，则树体生长量小，宜密植，有利于提高单位面积产出量。一般每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667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平方米栽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50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80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株为宜。大红袍花椒山地建园时应建在山坡中下部的阳坡或半阳坡，忌建在山顶或风口。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平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花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椒树建园，株行距一般为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X4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米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；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沟坡地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花椒树建园，株行距应因地制宜，一般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2.5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x (3.5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4)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米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；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梯田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花椒树株距一般为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3.5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米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 algn="just">
              <a:buFont typeface="Arial" pitchFamily="34" charset="0"/>
              <a:buNone/>
            </a:pP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None/>
            </a:pPr>
            <a:endParaRPr lang="zh-CN" altLang="en-US" dirty="0" smtClean="0"/>
          </a:p>
        </p:txBody>
      </p:sp>
      <p:pic>
        <p:nvPicPr>
          <p:cNvPr id="44035" name="图片 4" descr="梯田花椒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3195638"/>
            <a:ext cx="5324475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图片 6" descr="花椒田间栽植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3325" y="3246438"/>
            <a:ext cx="520065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内容占位符 2"/>
          <p:cNvSpPr>
            <a:spLocks noGrp="1"/>
          </p:cNvSpPr>
          <p:nvPr>
            <p:ph sz="quarter" idx="10"/>
          </p:nvPr>
        </p:nvSpPr>
        <p:spPr bwMode="auto">
          <a:xfrm>
            <a:off x="838200" y="1154113"/>
            <a:ext cx="7256463" cy="36147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sz="3600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栽植时间</a:t>
            </a:r>
            <a:r>
              <a:rPr lang="en-US" altLang="zh-CN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 </a:t>
            </a:r>
          </a:p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春、夏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雨季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、秋三季均可栽植。春植适合于海拔较高、降雨较多的地方；雨季栽植适合于小数量或补植；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秋、冬栽植适合于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陇南、天水等地区的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大部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分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地方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algn="just">
              <a:buFont typeface="Arial" pitchFamily="34" charset="0"/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     一般地区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花椒春秋两季均可栽植。在温度不太低的地方可在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9-10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月份花椒落叶后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进行秋栽，栽植时剪去部分嫩稍、嫩叶，栽后要截干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培土以防止冬季抽条。春栽宜晚，应在早春花椒苗芽苞即将萌动或开始萌动时进行移栽，这样有利于成活。雨季应在雨后立即抢墒栽植。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None/>
            </a:pPr>
            <a:endParaRPr lang="zh-CN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 smtClean="0"/>
          </a:p>
        </p:txBody>
      </p:sp>
      <p:pic>
        <p:nvPicPr>
          <p:cNvPr id="4" name="图片 3" descr="IMG_20190418_112104_Burst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3489" y="1360648"/>
            <a:ext cx="3405931" cy="487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挖坑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125413" y="1028700"/>
            <a:ext cx="5260975" cy="1831975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 descr="护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3" y="3851275"/>
            <a:ext cx="5272087" cy="2868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 descr="浇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8363" y="1108075"/>
            <a:ext cx="5802312" cy="347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 descr="剪枝叶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0900" y="4756150"/>
            <a:ext cx="5821363" cy="1871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134" name="椭圆 7"/>
          <p:cNvSpPr>
            <a:spLocks noChangeArrowheads="1"/>
          </p:cNvSpPr>
          <p:nvPr/>
        </p:nvSpPr>
        <p:spPr bwMode="auto">
          <a:xfrm>
            <a:off x="4152900" y="1430338"/>
            <a:ext cx="654050" cy="6953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CN">
                <a:solidFill>
                  <a:srgbClr val="FF0000"/>
                </a:solidFill>
                <a:ea typeface="微软雅黑" pitchFamily="34" charset="-122"/>
              </a:rPr>
              <a:t>1</a:t>
            </a:r>
            <a:endParaRPr lang="zh-CN" altLang="en-US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48135" name="椭圆 8"/>
          <p:cNvSpPr>
            <a:spLocks noChangeArrowheads="1"/>
          </p:cNvSpPr>
          <p:nvPr/>
        </p:nvSpPr>
        <p:spPr bwMode="auto">
          <a:xfrm>
            <a:off x="4203700" y="4494213"/>
            <a:ext cx="655638" cy="6953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CN">
                <a:solidFill>
                  <a:srgbClr val="FF0000"/>
                </a:solidFill>
                <a:ea typeface="微软雅黑" pitchFamily="34" charset="-122"/>
              </a:rPr>
              <a:t>2</a:t>
            </a:r>
            <a:endParaRPr lang="zh-CN" altLang="en-US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48136" name="椭圆 9"/>
          <p:cNvSpPr>
            <a:spLocks noChangeArrowheads="1"/>
          </p:cNvSpPr>
          <p:nvPr/>
        </p:nvSpPr>
        <p:spPr bwMode="auto">
          <a:xfrm>
            <a:off x="10421938" y="1341438"/>
            <a:ext cx="654050" cy="693737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CN">
                <a:solidFill>
                  <a:srgbClr val="FF0000"/>
                </a:solidFill>
                <a:ea typeface="微软雅黑" pitchFamily="34" charset="-122"/>
              </a:rPr>
              <a:t>3</a:t>
            </a:r>
            <a:endParaRPr lang="zh-CN" altLang="en-US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48137" name="椭圆 10"/>
          <p:cNvSpPr>
            <a:spLocks noChangeArrowheads="1"/>
          </p:cNvSpPr>
          <p:nvPr/>
        </p:nvSpPr>
        <p:spPr bwMode="auto">
          <a:xfrm>
            <a:off x="10464800" y="4865688"/>
            <a:ext cx="654050" cy="6953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CN">
                <a:solidFill>
                  <a:srgbClr val="FF0000"/>
                </a:solidFill>
                <a:ea typeface="微软雅黑" pitchFamily="34" charset="-122"/>
              </a:rPr>
              <a:t>4</a:t>
            </a:r>
            <a:endParaRPr lang="zh-CN" altLang="en-US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48138" name="标题 1"/>
          <p:cNvSpPr>
            <a:spLocks noGrp="1"/>
          </p:cNvSpPr>
          <p:nvPr>
            <p:ph type="ctrTitle"/>
          </p:nvPr>
        </p:nvSpPr>
        <p:spPr bwMode="auto">
          <a:xfrm>
            <a:off x="971550" y="3100388"/>
            <a:ext cx="3406775" cy="582612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6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花椒苗栽植图示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沉稳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wrap="none" rtlCol="0" anchor="ctr">
        <a:spAutoFit/>
      </a:bodyPr>
      <a:lstStyle>
        <a:defPPr algn="ctr" defTabSz="1289050">
          <a:lnSpc>
            <a:spcPct val="90000"/>
          </a:lnSpc>
          <a:spcBef>
            <a:spcPct val="0"/>
          </a:spcBef>
          <a:spcAft>
            <a:spcPct val="35000"/>
          </a:spcAft>
          <a:defRPr sz="2900" dirty="0">
            <a:solidFill>
              <a:prstClr val="white"/>
            </a:solidFill>
            <a:latin typeface="微软雅黑" pitchFamily="34" charset="-122"/>
            <a:ea typeface="微软雅黑" pitchFamily="34" charset="-122"/>
          </a:defRPr>
        </a:defPPr>
      </a:lstStyle>
    </a:spDef>
    <a:txDef>
      <a:spPr>
        <a:noFill/>
      </a:spPr>
      <a:bodyPr wrap="square">
        <a:spAutoFit/>
      </a:bodyPr>
      <a:lstStyle>
        <a:defPPr marL="457200" marR="0" indent="-457200" defTabSz="914400" eaLnBrk="0" latinLnBrk="0" hangingPunct="0">
          <a:buClrTx/>
          <a:buSzTx/>
          <a:buFontTx/>
          <a:buNone/>
          <a:defRPr sz="1600" b="1" dirty="0">
            <a:solidFill>
              <a:prstClr val="black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7844</TotalTime>
  <Words>2079</Words>
  <Application>Microsoft Office PowerPoint</Application>
  <PresentationFormat>自定义</PresentationFormat>
  <Paragraphs>107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楷体</vt:lpstr>
      <vt:lpstr>微软雅黑</vt:lpstr>
      <vt:lpstr>黑体</vt:lpstr>
      <vt:lpstr>Calibri</vt:lpstr>
      <vt:lpstr>Times New Roman</vt:lpstr>
      <vt:lpstr>楷体_GB2312</vt:lpstr>
      <vt:lpstr>Calibri Light</vt:lpstr>
      <vt:lpstr>Wingdings</vt:lpstr>
      <vt:lpstr>方正黑体简体</vt:lpstr>
      <vt:lpstr>SimSun-ExtB</vt:lpstr>
      <vt:lpstr>1_Office 主题</vt:lpstr>
      <vt:lpstr>幻灯片 1</vt:lpstr>
      <vt:lpstr> 花椒建园</vt:lpstr>
      <vt:lpstr> 花椒栽植条件</vt:lpstr>
      <vt:lpstr>花椒园地整理</vt:lpstr>
      <vt:lpstr> 整地三种方式</vt:lpstr>
      <vt:lpstr>花椒苗木栽植</vt:lpstr>
      <vt:lpstr>幻灯片 7</vt:lpstr>
      <vt:lpstr>幻灯片 8</vt:lpstr>
      <vt:lpstr>花椒苗栽植图示</vt:lpstr>
      <vt:lpstr>花椒苗定植管护</vt:lpstr>
      <vt:lpstr>花椒改接换优</vt:lpstr>
      <vt:lpstr> 花椒插接法示意图</vt:lpstr>
      <vt:lpstr> 花椒嫁接苗管理</vt:lpstr>
      <vt:lpstr>花椒生产管理的“七”法</vt:lpstr>
      <vt:lpstr>花椒施肥</vt:lpstr>
      <vt:lpstr>幻灯片 16</vt:lpstr>
      <vt:lpstr>花椒修剪技术 </vt:lpstr>
      <vt:lpstr>  主要修剪方法</vt:lpstr>
      <vt:lpstr>花椒春季防寒流主要技术措施</vt:lpstr>
      <vt:lpstr>花椒冻害防御技术措施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</dc:title>
  <dc:creator>Windows 用户</dc:creator>
  <cp:lastModifiedBy>Administrator</cp:lastModifiedBy>
  <cp:revision>908</cp:revision>
  <dcterms:created xsi:type="dcterms:W3CDTF">2016-04-20T14:32:00Z</dcterms:created>
  <dcterms:modified xsi:type="dcterms:W3CDTF">2020-02-25T08:21:25Z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